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1" r:id="rId2"/>
  </p:sldMasterIdLst>
  <p:notesMasterIdLst>
    <p:notesMasterId r:id="rId25"/>
  </p:notesMasterIdLst>
  <p:handoutMasterIdLst>
    <p:handoutMasterId r:id="rId26"/>
  </p:handoutMasterIdLst>
  <p:sldIdLst>
    <p:sldId id="364" r:id="rId3"/>
    <p:sldId id="396" r:id="rId4"/>
    <p:sldId id="392" r:id="rId5"/>
    <p:sldId id="398" r:id="rId6"/>
    <p:sldId id="429" r:id="rId7"/>
    <p:sldId id="393" r:id="rId8"/>
    <p:sldId id="422" r:id="rId9"/>
    <p:sldId id="423" r:id="rId10"/>
    <p:sldId id="394" r:id="rId11"/>
    <p:sldId id="420" r:id="rId12"/>
    <p:sldId id="426" r:id="rId13"/>
    <p:sldId id="403" r:id="rId14"/>
    <p:sldId id="407" r:id="rId15"/>
    <p:sldId id="408" r:id="rId16"/>
    <p:sldId id="409" r:id="rId17"/>
    <p:sldId id="411" r:id="rId18"/>
    <p:sldId id="421" r:id="rId19"/>
    <p:sldId id="395" r:id="rId20"/>
    <p:sldId id="417" r:id="rId21"/>
    <p:sldId id="427" r:id="rId22"/>
    <p:sldId id="428" r:id="rId23"/>
    <p:sldId id="397" r:id="rId24"/>
  </p:sldIdLst>
  <p:sldSz cx="9144000" cy="5143500" type="screen16x9"/>
  <p:notesSz cx="9926638" cy="6797675"/>
  <p:defaultTextStyle>
    <a:defPPr>
      <a:defRPr lang="en-US"/>
    </a:defPPr>
    <a:lvl1pPr marL="0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0985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1970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2954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3939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4924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5D8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7922" autoAdjust="0"/>
  </p:normalViewPr>
  <p:slideViewPr>
    <p:cSldViewPr snapToGrid="0">
      <p:cViewPr>
        <p:scale>
          <a:sx n="91" d="100"/>
          <a:sy n="91" d="100"/>
        </p:scale>
        <p:origin x="-990" y="36"/>
      </p:cViewPr>
      <p:guideLst>
        <p:guide orient="horz" pos="131"/>
        <p:guide orient="horz" pos="3104"/>
        <p:guide orient="horz" pos="658"/>
        <p:guide orient="horz" pos="485"/>
        <p:guide pos="169"/>
        <p:guide pos="5595"/>
        <p:guide pos="1516"/>
        <p:guide pos="1678"/>
        <p:guide pos="3559"/>
        <p:guide pos="3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34B7F-E017-AD42-953F-30646BF97FB7}" type="datetime1">
              <a:rPr lang="fr-CH" smtClean="0"/>
              <a:t>15.12.2014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4418-6B6C-9547-B921-0A697325E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27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79439-21CB-DB49-B0E5-018BBDBCC323}" type="datetime1">
              <a:rPr lang="fr-CH" smtClean="0"/>
              <a:t>15.12.2014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20671-30A7-AF49-BFE7-47265BDD9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5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985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970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954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939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924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3809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0671-30A7-AF49-BFE7-47265BDD9E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2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78DF8-7880-48BB-B595-A75F7AB5DF7D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78DF8-7880-48BB-B595-A75F7AB5DF7D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78DF8-7880-48BB-B595-A75F7AB5DF7D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0671-30A7-AF49-BFE7-47265BDD9E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0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78DF8-7880-48BB-B595-A75F7AB5DF7D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78DF8-7880-48BB-B595-A75F7AB5DF7D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21619"/>
            <a:ext cx="7226300" cy="48729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500" spc="-25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1886351"/>
            <a:ext cx="7226300" cy="13144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spc="-25" baseline="0">
                <a:solidFill>
                  <a:schemeClr val="tx2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E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67" y="165102"/>
            <a:ext cx="1350228" cy="103798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52002" y="1388018"/>
            <a:ext cx="8630062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000 Clients\SAS Design\GRAPHICS\WEF 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70272"/>
            <a:ext cx="1066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rot="10800000">
            <a:off x="368300" y="12573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10800000">
            <a:off x="368301" y="1276350"/>
            <a:ext cx="7008813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"/>
          <p:cNvCxnSpPr/>
          <p:nvPr userDrawn="1"/>
        </p:nvCxnSpPr>
        <p:spPr>
          <a:xfrm rot="10800000">
            <a:off x="368300" y="12573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 userDrawn="1"/>
        </p:nvCxnSpPr>
        <p:spPr>
          <a:xfrm flipH="1">
            <a:off x="368301" y="1276350"/>
            <a:ext cx="5641975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6713" y="485775"/>
            <a:ext cx="7010400" cy="7024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68301" y="1670447"/>
            <a:ext cx="7008813" cy="3206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1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rum_logo_p28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9" y="1257300"/>
            <a:ext cx="3400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6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21619"/>
            <a:ext cx="7226300" cy="48729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1886351"/>
            <a:ext cx="7226300" cy="13144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-3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E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65" y="165100"/>
            <a:ext cx="1350228" cy="103798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52001" y="1388019"/>
            <a:ext cx="8630063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8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00141"/>
            <a:ext cx="2217739" cy="392785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699" y="1022338"/>
            <a:ext cx="6228781" cy="39056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66700" indent="-266700">
              <a:defRPr/>
            </a:lvl2pPr>
            <a:lvl3pPr marL="539750" indent="-273050">
              <a:defRPr/>
            </a:lvl3pPr>
            <a:lvl4pPr marL="812800" indent="-279400">
              <a:defRPr/>
            </a:lvl4pPr>
            <a:lvl5pPr marL="1079500" indent="-266700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00141"/>
            <a:ext cx="2157845" cy="392785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792" y="1022955"/>
            <a:ext cx="3022600" cy="3905043"/>
          </a:xfrm>
          <a:prstGeom prst="rect">
            <a:avLst/>
          </a:prstGeom>
        </p:spPr>
        <p:txBody>
          <a:bodyPr/>
          <a:lstStyle>
            <a:lvl1pPr marL="266700" indent="-26670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891" y="1022955"/>
            <a:ext cx="3038589" cy="390504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74136" y="1042022"/>
            <a:ext cx="0" cy="388800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00141"/>
            <a:ext cx="2157845" cy="39278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265" y="1021413"/>
            <a:ext cx="6215035" cy="1188387"/>
          </a:xfrm>
          <a:prstGeom prst="rect">
            <a:avLst/>
          </a:prstGeom>
        </p:spPr>
        <p:txBody>
          <a:bodyPr anchor="t" anchorCtr="0"/>
          <a:lstStyle>
            <a:lvl1pPr marL="0" indent="0">
              <a:spcAft>
                <a:spcPts val="400"/>
              </a:spcAft>
              <a:buNone/>
              <a:defRPr sz="1600" b="0">
                <a:solidFill>
                  <a:srgbClr val="6465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2992" y="2257425"/>
            <a:ext cx="3030538" cy="2680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b="0"/>
            </a:lvl2pPr>
            <a:lvl3pPr>
              <a:spcBef>
                <a:spcPts val="200"/>
              </a:spcBef>
              <a:spcAft>
                <a:spcPts val="200"/>
              </a:spcAft>
              <a:defRPr sz="1600" b="0"/>
            </a:lvl3pPr>
            <a:lvl4pPr>
              <a:spcBef>
                <a:spcPts val="200"/>
              </a:spcBef>
              <a:spcAft>
                <a:spcPts val="200"/>
              </a:spcAft>
              <a:defRPr sz="1600" b="0"/>
            </a:lvl4pPr>
            <a:lvl5pPr>
              <a:spcBef>
                <a:spcPts val="200"/>
              </a:spcBef>
              <a:spcAft>
                <a:spcPts val="200"/>
              </a:spcAft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890" y="2257425"/>
            <a:ext cx="3026064" cy="2680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 b="0">
                <a:solidFill>
                  <a:srgbClr val="000000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b="0"/>
            </a:lvl2pPr>
            <a:lvl3pPr>
              <a:spcBef>
                <a:spcPts val="200"/>
              </a:spcBef>
              <a:spcAft>
                <a:spcPts val="200"/>
              </a:spcAft>
              <a:defRPr sz="1600" b="0"/>
            </a:lvl3pPr>
            <a:lvl4pPr>
              <a:spcBef>
                <a:spcPts val="200"/>
              </a:spcBef>
              <a:spcAft>
                <a:spcPts val="200"/>
              </a:spcAft>
              <a:defRPr sz="1600" b="0"/>
            </a:lvl4pPr>
            <a:lvl5pPr>
              <a:spcBef>
                <a:spcPts val="200"/>
              </a:spcBef>
              <a:spcAft>
                <a:spcPts val="200"/>
              </a:spcAft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74136" y="2282589"/>
            <a:ext cx="0" cy="2647433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8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00141"/>
            <a:ext cx="2157845" cy="39278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265" y="1021413"/>
            <a:ext cx="6215035" cy="902637"/>
          </a:xfrm>
          <a:prstGeom prst="rect">
            <a:avLst/>
          </a:prstGeom>
        </p:spPr>
        <p:txBody>
          <a:bodyPr anchor="t" anchorCtr="0"/>
          <a:lstStyle>
            <a:lvl1pPr marL="0" indent="0">
              <a:spcAft>
                <a:spcPts val="400"/>
              </a:spcAft>
              <a:buNone/>
              <a:defRPr sz="1600" b="0">
                <a:solidFill>
                  <a:srgbClr val="6465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2654301" y="1962151"/>
            <a:ext cx="6239049" cy="296108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00141"/>
            <a:ext cx="2157845" cy="392785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00" y="1006228"/>
            <a:ext cx="2140250" cy="3932006"/>
          </a:xfrm>
          <a:prstGeom prst="rect">
            <a:avLst/>
          </a:prstGeom>
        </p:spPr>
        <p:txBody>
          <a:bodyPr anchor="t" anchorCtr="0"/>
          <a:lstStyle>
            <a:lvl1pPr algn="l">
              <a:defRPr sz="19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5413" y="1038454"/>
            <a:ext cx="6216650" cy="3889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4" name="Picture 3" descr="WE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09" y="180974"/>
            <a:ext cx="770573" cy="5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7" y="1000145"/>
            <a:ext cx="2157845" cy="392785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702" y="1022341"/>
            <a:ext cx="6228780" cy="39056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22241" indent="-222241">
              <a:defRPr/>
            </a:lvl2pPr>
            <a:lvl3pPr marL="449774" indent="-227533">
              <a:defRPr/>
            </a:lvl3pPr>
            <a:lvl4pPr marL="677306" indent="-232824">
              <a:defRPr/>
            </a:lvl4pPr>
            <a:lvl5pPr marL="899547" indent="-222241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637" y="976069"/>
            <a:ext cx="5404246" cy="48729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0637" y="1330565"/>
            <a:ext cx="5404246" cy="13144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-3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52001" y="941170"/>
            <a:ext cx="8630063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Picture 31" descr="WE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09" y="180974"/>
            <a:ext cx="770573" cy="592378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2542934" y="1037568"/>
            <a:ext cx="0" cy="388800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" y="747936"/>
            <a:ext cx="2298701" cy="17952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algn="ctr">
              <a:defRPr sz="12000">
                <a:ln>
                  <a:noFill/>
                </a:ln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en-GB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rum_logo_p28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9" y="1257300"/>
            <a:ext cx="3400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304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000 Clients\SAS Design\GRAPHICS\WEF 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70272"/>
            <a:ext cx="1066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rot="10800000">
            <a:off x="368300" y="12573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10800000">
            <a:off x="368301" y="1276350"/>
            <a:ext cx="7008813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"/>
          <p:cNvCxnSpPr/>
          <p:nvPr userDrawn="1"/>
        </p:nvCxnSpPr>
        <p:spPr>
          <a:xfrm rot="10800000">
            <a:off x="368300" y="1257300"/>
            <a:ext cx="8775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 userDrawn="1"/>
        </p:nvCxnSpPr>
        <p:spPr>
          <a:xfrm flipH="1">
            <a:off x="368301" y="1276350"/>
            <a:ext cx="5641975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6713" y="485775"/>
            <a:ext cx="7010400" cy="7024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68301" y="1670447"/>
            <a:ext cx="7008813" cy="3206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6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7" y="1000145"/>
            <a:ext cx="2157845" cy="392785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800" y="1022959"/>
            <a:ext cx="3022601" cy="3905042"/>
          </a:xfrm>
        </p:spPr>
        <p:txBody>
          <a:bodyPr/>
          <a:lstStyle>
            <a:lvl1pPr marL="222241" indent="-222241"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893" y="1022959"/>
            <a:ext cx="3038588" cy="3905042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74137" y="1042022"/>
            <a:ext cx="0" cy="388800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7" y="1000145"/>
            <a:ext cx="2157845" cy="392785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272" y="1021414"/>
            <a:ext cx="6215035" cy="1188386"/>
          </a:xfrm>
        </p:spPr>
        <p:txBody>
          <a:bodyPr anchor="t" anchorCtr="0"/>
          <a:lstStyle>
            <a:lvl1pPr marL="0" indent="0">
              <a:spcAft>
                <a:spcPts val="333"/>
              </a:spcAft>
              <a:buNone/>
              <a:defRPr sz="1300" b="0">
                <a:solidFill>
                  <a:srgbClr val="646567"/>
                </a:solidFill>
              </a:defRPr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2999" y="2257429"/>
            <a:ext cx="3030539" cy="2680097"/>
          </a:xfrm>
        </p:spPr>
        <p:txBody>
          <a:bodyPr/>
          <a:lstStyle>
            <a:lvl1pPr>
              <a:spcBef>
                <a:spcPts val="0"/>
              </a:spcBef>
              <a:spcAft>
                <a:spcPts val="333"/>
              </a:spcAft>
              <a:defRPr sz="1300" b="0">
                <a:solidFill>
                  <a:schemeClr val="tx1"/>
                </a:solidFill>
              </a:defRPr>
            </a:lvl1pPr>
            <a:lvl2pPr>
              <a:spcBef>
                <a:spcPts val="167"/>
              </a:spcBef>
              <a:spcAft>
                <a:spcPts val="167"/>
              </a:spcAft>
              <a:defRPr sz="1300" b="0"/>
            </a:lvl2pPr>
            <a:lvl3pPr>
              <a:spcBef>
                <a:spcPts val="167"/>
              </a:spcBef>
              <a:spcAft>
                <a:spcPts val="167"/>
              </a:spcAft>
              <a:defRPr sz="1300" b="0"/>
            </a:lvl3pPr>
            <a:lvl4pPr>
              <a:spcBef>
                <a:spcPts val="167"/>
              </a:spcBef>
              <a:spcAft>
                <a:spcPts val="167"/>
              </a:spcAft>
              <a:defRPr sz="1300" b="0"/>
            </a:lvl4pPr>
            <a:lvl5pPr>
              <a:spcBef>
                <a:spcPts val="167"/>
              </a:spcBef>
              <a:spcAft>
                <a:spcPts val="167"/>
              </a:spcAft>
              <a:defRPr sz="1300" b="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892" y="2257429"/>
            <a:ext cx="3026064" cy="2680097"/>
          </a:xfrm>
        </p:spPr>
        <p:txBody>
          <a:bodyPr/>
          <a:lstStyle>
            <a:lvl1pPr>
              <a:spcBef>
                <a:spcPts val="0"/>
              </a:spcBef>
              <a:spcAft>
                <a:spcPts val="333"/>
              </a:spcAft>
              <a:defRPr sz="1300" b="0">
                <a:solidFill>
                  <a:srgbClr val="000000"/>
                </a:solidFill>
              </a:defRPr>
            </a:lvl1pPr>
            <a:lvl2pPr>
              <a:spcBef>
                <a:spcPts val="167"/>
              </a:spcBef>
              <a:spcAft>
                <a:spcPts val="167"/>
              </a:spcAft>
              <a:defRPr sz="1300" b="0"/>
            </a:lvl2pPr>
            <a:lvl3pPr>
              <a:spcBef>
                <a:spcPts val="167"/>
              </a:spcBef>
              <a:spcAft>
                <a:spcPts val="167"/>
              </a:spcAft>
              <a:defRPr sz="1300" b="0"/>
            </a:lvl3pPr>
            <a:lvl4pPr>
              <a:spcBef>
                <a:spcPts val="167"/>
              </a:spcBef>
              <a:spcAft>
                <a:spcPts val="167"/>
              </a:spcAft>
              <a:defRPr sz="1300" b="0"/>
            </a:lvl4pPr>
            <a:lvl5pPr>
              <a:spcBef>
                <a:spcPts val="167"/>
              </a:spcBef>
              <a:spcAft>
                <a:spcPts val="167"/>
              </a:spcAft>
              <a:defRPr sz="1300" b="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74137" y="2282593"/>
            <a:ext cx="0" cy="2647433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7" y="1000145"/>
            <a:ext cx="2157845" cy="392785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272" y="1021415"/>
            <a:ext cx="6215035" cy="902637"/>
          </a:xfrm>
        </p:spPr>
        <p:txBody>
          <a:bodyPr anchor="t" anchorCtr="0"/>
          <a:lstStyle>
            <a:lvl1pPr marL="0" indent="0">
              <a:spcAft>
                <a:spcPts val="333"/>
              </a:spcAft>
              <a:buNone/>
              <a:defRPr sz="1300" b="0">
                <a:solidFill>
                  <a:srgbClr val="646567"/>
                </a:solidFill>
              </a:defRPr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2654308" y="1962152"/>
            <a:ext cx="6239049" cy="2961084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07" y="1006231"/>
            <a:ext cx="2140251" cy="3932006"/>
          </a:xfrm>
        </p:spPr>
        <p:txBody>
          <a:bodyPr anchor="t" anchorCtr="0"/>
          <a:lstStyle>
            <a:lvl1pPr algn="l">
              <a:defRPr sz="16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5420" y="1038454"/>
            <a:ext cx="6216651" cy="3889544"/>
          </a:xfrm>
        </p:spPr>
        <p:txBody>
          <a:bodyPr/>
          <a:lstStyle>
            <a:lvl1pPr marL="0" indent="0">
              <a:buNone/>
              <a:defRPr sz="2700"/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500"/>
          </a:xfrm>
        </p:spPr>
        <p:txBody>
          <a:bodyPr/>
          <a:lstStyle>
            <a:lvl1pPr marL="0" indent="0">
              <a:buNone/>
              <a:defRPr sz="2700"/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endParaRPr lang="en-US" dirty="0"/>
          </a:p>
        </p:txBody>
      </p:sp>
      <p:pic>
        <p:nvPicPr>
          <p:cNvPr id="4" name="Picture 3" descr="WE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2" y="180976"/>
            <a:ext cx="770572" cy="592379"/>
          </a:xfrm>
          <a:prstGeom prst="rect">
            <a:avLst/>
          </a:prstGeom>
        </p:spPr>
      </p:pic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638" y="976069"/>
            <a:ext cx="5404245" cy="48729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500" spc="-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0638" y="1330565"/>
            <a:ext cx="5404245" cy="13144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spc="-25" baseline="0">
                <a:solidFill>
                  <a:schemeClr val="tx2"/>
                </a:solidFill>
                <a:latin typeface="+mj-lt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52002" y="941170"/>
            <a:ext cx="8630062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Picture 31" descr="WE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2" y="180976"/>
            <a:ext cx="770572" cy="592379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2542933" y="1037568"/>
            <a:ext cx="0" cy="388800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2" y="747938"/>
            <a:ext cx="2298700" cy="1795239"/>
          </a:xfr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algn="ctr">
              <a:defRPr sz="10000">
                <a:ln>
                  <a:noFill/>
                </a:ln>
              </a:defRPr>
            </a:lvl1pPr>
            <a:lvl2pPr algn="ctr">
              <a:defRPr sz="3000"/>
            </a:lvl2pPr>
            <a:lvl3pPr algn="ctr">
              <a:defRPr sz="3000"/>
            </a:lvl3pPr>
            <a:lvl4pPr algn="ctr">
              <a:defRPr sz="3000"/>
            </a:lvl4pPr>
            <a:lvl5pPr algn="ctr">
              <a:defRPr sz="3000"/>
            </a:lvl5pPr>
          </a:lstStyle>
          <a:p>
            <a:pPr lvl="0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07" y="1000145"/>
            <a:ext cx="2157845" cy="39278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9292" y="1037571"/>
            <a:ext cx="6206066" cy="3549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29" name="Picture 128" descr="WEF_logo_RG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2" y="180976"/>
            <a:ext cx="770572" cy="59237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02098" y="4734420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A210-00DE-2344-B649-E83304E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0" r:id="rId5"/>
    <p:sldLayoutId id="2147483662" r:id="rId6"/>
    <p:sldLayoutId id="2147483657" r:id="rId7"/>
    <p:sldLayoutId id="2147483664" r:id="rId8"/>
    <p:sldLayoutId id="2147483668" r:id="rId9"/>
    <p:sldLayoutId id="2147483682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80985" rtl="0" eaLnBrk="1" latinLnBrk="0" hangingPunct="1">
        <a:lnSpc>
          <a:spcPct val="105000"/>
        </a:lnSpc>
        <a:spcBef>
          <a:spcPct val="0"/>
        </a:spcBef>
        <a:buNone/>
        <a:defRPr sz="1600" kern="800" spc="-2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80985" rtl="0" eaLnBrk="1" latinLnBrk="0" hangingPunct="1">
        <a:lnSpc>
          <a:spcPct val="110000"/>
        </a:lnSpc>
        <a:spcBef>
          <a:spcPts val="0"/>
        </a:spcBef>
        <a:spcAft>
          <a:spcPts val="833"/>
        </a:spcAft>
        <a:buFontTx/>
        <a:buNone/>
        <a:defRPr sz="1300" kern="800" spc="-17" baseline="0">
          <a:solidFill>
            <a:schemeClr val="tx2"/>
          </a:solidFill>
          <a:latin typeface="+mn-lt"/>
          <a:ea typeface="+mn-ea"/>
          <a:cs typeface="+mn-cs"/>
        </a:defRPr>
      </a:lvl1pPr>
      <a:lvl2pPr marL="222241" indent="-222241" algn="l" defTabSz="380985" rtl="0" eaLnBrk="1" latinLnBrk="0" hangingPunct="1">
        <a:lnSpc>
          <a:spcPct val="110000"/>
        </a:lnSpc>
        <a:spcBef>
          <a:spcPts val="0"/>
        </a:spcBef>
        <a:spcAft>
          <a:spcPts val="833"/>
        </a:spcAft>
        <a:buFont typeface="Lucida Grande"/>
        <a:buChar char="—"/>
        <a:defRPr sz="1300" kern="800" spc="-17" baseline="0">
          <a:solidFill>
            <a:schemeClr val="tx2"/>
          </a:solidFill>
          <a:latin typeface="+mn-lt"/>
          <a:ea typeface="+mn-ea"/>
          <a:cs typeface="+mn-cs"/>
        </a:defRPr>
      </a:lvl2pPr>
      <a:lvl3pPr marL="444482" indent="-222241" algn="l" defTabSz="380985" rtl="0" eaLnBrk="1" latinLnBrk="0" hangingPunct="1">
        <a:lnSpc>
          <a:spcPct val="110000"/>
        </a:lnSpc>
        <a:spcBef>
          <a:spcPts val="0"/>
        </a:spcBef>
        <a:spcAft>
          <a:spcPts val="833"/>
        </a:spcAft>
        <a:buFont typeface="Lucida Grande"/>
        <a:buChar char="—"/>
        <a:defRPr sz="1300" kern="800" spc="-17" baseline="0">
          <a:solidFill>
            <a:schemeClr val="tx2"/>
          </a:solidFill>
          <a:latin typeface="+mn-lt"/>
          <a:ea typeface="+mn-ea"/>
          <a:cs typeface="+mn-cs"/>
        </a:defRPr>
      </a:lvl3pPr>
      <a:lvl4pPr marL="677306" indent="-232824" algn="l" defTabSz="380985" rtl="0" eaLnBrk="1" latinLnBrk="0" hangingPunct="1">
        <a:lnSpc>
          <a:spcPct val="110000"/>
        </a:lnSpc>
        <a:spcBef>
          <a:spcPts val="0"/>
        </a:spcBef>
        <a:spcAft>
          <a:spcPts val="833"/>
        </a:spcAft>
        <a:buFont typeface="Lucida Grande"/>
        <a:buChar char="—"/>
        <a:defRPr sz="1300" kern="800" spc="-17" baseline="0">
          <a:solidFill>
            <a:schemeClr val="tx2"/>
          </a:solidFill>
          <a:latin typeface="+mn-lt"/>
          <a:ea typeface="+mn-ea"/>
          <a:cs typeface="+mn-cs"/>
        </a:defRPr>
      </a:lvl4pPr>
      <a:lvl5pPr marL="899547" indent="-222241" algn="l" defTabSz="380985" rtl="0" eaLnBrk="1" latinLnBrk="0" hangingPunct="1">
        <a:lnSpc>
          <a:spcPct val="110000"/>
        </a:lnSpc>
        <a:spcBef>
          <a:spcPts val="0"/>
        </a:spcBef>
        <a:spcAft>
          <a:spcPts val="833"/>
        </a:spcAft>
        <a:buFont typeface="Lucida Grande"/>
        <a:buChar char="—"/>
        <a:defRPr sz="1300" kern="800" spc="-17" baseline="0">
          <a:solidFill>
            <a:schemeClr val="tx2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 descr="WEF_logo_RG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09" y="180974"/>
            <a:ext cx="770573" cy="59237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682038" y="5020088"/>
            <a:ext cx="190500" cy="9525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914400">
              <a:defRPr/>
            </a:pPr>
            <a:fld id="{9D53E389-1311-4796-9190-1F74A8EADEA2}" type="slidenum">
              <a:rPr lang="en-US" sz="900">
                <a:solidFill>
                  <a:srgbClr val="646567"/>
                </a:solidFill>
              </a:rPr>
              <a:pPr algn="r" defTabSz="914400">
                <a:defRPr/>
              </a:pPr>
              <a:t>‹#›</a:t>
            </a:fld>
            <a:endParaRPr lang="en-US" sz="900" dirty="0">
              <a:solidFill>
                <a:srgbClr val="646567"/>
              </a:solidFill>
            </a:endParaRPr>
          </a:p>
          <a:p>
            <a:pPr defTabSz="457200"/>
            <a:endParaRPr lang="en-US" sz="900" dirty="0">
              <a:solidFill>
                <a:srgbClr val="646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457200" rtl="0" eaLnBrk="1" latinLnBrk="0" hangingPunct="1">
        <a:lnSpc>
          <a:spcPct val="105000"/>
        </a:lnSpc>
        <a:spcBef>
          <a:spcPct val="0"/>
        </a:spcBef>
        <a:buNone/>
        <a:defRPr sz="1900" kern="8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Tx/>
        <a:buNone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533400" indent="-2667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812800" indent="-2794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1079500" indent="-2667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google.be/url?sa=i&amp;rct=j&amp;q=&amp;esrc=s&amp;frm=1&amp;source=images&amp;cd=&amp;cad=rja&amp;docid=PyXHM3eRKN2mWM&amp;tbnid=N1VaiglJM99WSM:&amp;ved=0CAUQjRw&amp;url=http://fr.123rf.com/photo_12178403_quatre-bouteilles-de-soda-assortis-sur-fond-blanc-avec-la-reflexion.html&amp;ei=sqEKUradBYXVtAbd8ICwBg&amp;bvm=bv.50723672,d.Yms&amp;psig=AFQjCNFecJrsP005dVYSThxvJproO2kxkw&amp;ust=1376514853539610" TargetMode="External"/><Relationship Id="rId18" Type="http://schemas.openxmlformats.org/officeDocument/2006/relationships/image" Target="../media/image19.jpeg"/><Relationship Id="rId3" Type="http://schemas.openxmlformats.org/officeDocument/2006/relationships/tags" Target="../tags/tag11.xml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17" Type="http://schemas.openxmlformats.org/officeDocument/2006/relationships/hyperlink" Target="http://www.google.be/url?sa=i&amp;rct=j&amp;q=cassava+beer&amp;source=images&amp;cd=&amp;cad=rja&amp;docid=6trVpM_4eXSI8M&amp;tbnid=3j-2V8zuxXBg9M:&amp;ved=0CAUQjRw&amp;url=http://www.globalpost.com/dispatches/globalpost-blogs/weird-wide-web/cassava-beer-first-commercial-brew-sabmiller&amp;ei=dn8vUuyiNM7k4AO-zYDQDw&amp;bvm=bv.51773540,d.dmg&amp;psig=AFQjCNHI83JP_XCrrAiS2fai7Xk_7SuskQ&amp;ust=1378930930318633" TargetMode="External"/><Relationship Id="rId2" Type="http://schemas.openxmlformats.org/officeDocument/2006/relationships/tags" Target="../tags/tag10.xml"/><Relationship Id="rId16" Type="http://schemas.openxmlformats.org/officeDocument/2006/relationships/image" Target="../media/image18.jpeg"/><Relationship Id="rId1" Type="http://schemas.openxmlformats.org/officeDocument/2006/relationships/tags" Target="../tags/tag9.xml"/><Relationship Id="rId6" Type="http://schemas.openxmlformats.org/officeDocument/2006/relationships/image" Target="../media/image12.emf"/><Relationship Id="rId11" Type="http://schemas.openxmlformats.org/officeDocument/2006/relationships/hyperlink" Target="http://www.google.be/url?sa=i&amp;rct=j&amp;q=&amp;esrc=s&amp;frm=1&amp;source=images&amp;cd=&amp;cad=rja&amp;docid=BdItPUOk9dufkM&amp;tbnid=JjjYbsi3rjSZ1M:&amp;ved=0CAUQjRw&amp;url=http://www.tantiaagro.com/products/attachment/adhesivesforhouseuse006/&amp;ei=PJ0KUtKSH4TpswbDn4GICQ&amp;bvm=bv.50723672,d.Yms&amp;psig=AFQjCNEsHEfvgqFHYsYeWK67mCik7inHIQ&amp;ust=1376513702521681" TargetMode="External"/><Relationship Id="rId5" Type="http://schemas.openxmlformats.org/officeDocument/2006/relationships/slideLayout" Target="../slideLayouts/slideLayout6.xml"/><Relationship Id="rId15" Type="http://schemas.openxmlformats.org/officeDocument/2006/relationships/hyperlink" Target="http://www.google.be/url?sa=i&amp;rct=j&amp;q=&amp;esrc=s&amp;frm=1&amp;source=images&amp;cd=&amp;cad=rja&amp;docid=r2JDegSTsq5bJM&amp;tbnid=HSsX2UCxzj2FfM:&amp;ved=0CAUQjRw&amp;url=http://www.21food.com/products/tapioca-pellets-(cassava-pellets)---animal-feed-grade-777221.html&amp;ei=dJ4KUoKDE4nmtQaP0oDoCA&amp;psig=AFQjCNEjx8dSv1cGYqz9iy2-wJTIzbuJZw&amp;ust=1376514005266068" TargetMode="External"/><Relationship Id="rId10" Type="http://schemas.openxmlformats.org/officeDocument/2006/relationships/image" Target="../media/image15.jpeg"/><Relationship Id="rId4" Type="http://schemas.openxmlformats.org/officeDocument/2006/relationships/tags" Target="../tags/tag12.xml"/><Relationship Id="rId9" Type="http://schemas.openxmlformats.org/officeDocument/2006/relationships/hyperlink" Target="http://www.google.be/url?sa=i&amp;rct=j&amp;q=&amp;esrc=s&amp;frm=1&amp;source=images&amp;cd=&amp;cad=rja&amp;docid=2im4If2uFt-IeM&amp;tbnid=IEiIqPeTVoII8M:&amp;ved=0CAUQjRw&amp;url=http://www.gbcghana.com/index.php?id=1.952902&amp;ei=zJwKUr22EpHItAb77oDwDQ&amp;bvm=bv.50723672,d.Yms&amp;psig=AFQjCNHUXck27uCiVoWFyZKLRnnIBDxJ1g&amp;ust=1376513595058775" TargetMode="External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8.xml"/><Relationship Id="rId7" Type="http://schemas.openxmlformats.org/officeDocument/2006/relationships/image" Target="../media/image20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hyperlink" Target="http://www.google.be/url?sa=i&amp;rct=j&amp;q=&amp;esrc=s&amp;frm=1&amp;source=images&amp;cd=&amp;cad=rja&amp;docid=se-6x4DJWaPTQM&amp;tbnid=Ak_uULm5Ok5u6M:&amp;ved=0CAUQjRw&amp;url=http://www.wordtravels.com/Travelguide/Countries/Nigeria/Map&amp;ei=6chAUvKHKKL_4AP46oH4Ag&amp;bvm=bv.52434380,d.cGE&amp;psig=AFQjCNHbVMyTOr8kB0hIBYUQb6bPwsKHhw&amp;ust=1380063838894522" TargetMode="Externa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.xml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2.xml"/><Relationship Id="rId7" Type="http://schemas.openxmlformats.org/officeDocument/2006/relationships/image" Target="../media/image23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 smtClean="0"/>
              <a:t>Commercial &amp; </a:t>
            </a:r>
            <a:r>
              <a:rPr lang="en-GB" sz="3200" dirty="0"/>
              <a:t>S</a:t>
            </a:r>
            <a:r>
              <a:rPr lang="en-GB" sz="3200" dirty="0" smtClean="0"/>
              <a:t>ustainable </a:t>
            </a:r>
            <a:r>
              <a:rPr lang="en-GB" sz="3200" dirty="0"/>
              <a:t>A</a:t>
            </a:r>
            <a:r>
              <a:rPr lang="en-GB" sz="3200" dirty="0" smtClean="0"/>
              <a:t>griculture </a:t>
            </a:r>
            <a:r>
              <a:rPr lang="en-GB" sz="3200" dirty="0"/>
              <a:t>B</a:t>
            </a:r>
            <a:r>
              <a:rPr lang="en-GB" sz="3200" dirty="0" smtClean="0"/>
              <a:t>usiness </a:t>
            </a:r>
            <a:r>
              <a:rPr lang="en-GB" sz="3200" dirty="0"/>
              <a:t>M</a:t>
            </a:r>
            <a:r>
              <a:rPr lang="en-GB" sz="3200" dirty="0" smtClean="0"/>
              <a:t>odels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5462" y="2558789"/>
            <a:ext cx="7346949" cy="2254949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Cape Town, 4 December </a:t>
            </a:r>
            <a:r>
              <a:rPr lang="en-US" sz="2800" dirty="0" smtClean="0"/>
              <a:t>2014</a:t>
            </a:r>
          </a:p>
          <a:p>
            <a:r>
              <a:rPr lang="en-US" sz="2800" dirty="0" smtClean="0"/>
              <a:t>By Jesmane Boggenpoel</a:t>
            </a:r>
          </a:p>
          <a:p>
            <a:r>
              <a:rPr lang="en-US" sz="2000" dirty="0" smtClean="0"/>
              <a:t>Head of Business Engagement Africa, WEF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59" y="3317820"/>
            <a:ext cx="3361668" cy="149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9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finigeria.com/images/cass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86" y="1899469"/>
            <a:ext cx="35909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55228" y="263723"/>
            <a:ext cx="6180081" cy="474702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170m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people - 70% (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100m) poor</a:t>
            </a:r>
            <a:endParaRPr lang="en-GB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Staple diet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import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dependent - wheat (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4m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tons pa), rice (over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1m tons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pa).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Abundant arable land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yet world’s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largest food importer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Tuber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demand potentially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Naira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bn</a:t>
            </a:r>
            <a:endParaRPr lang="en-GB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Nigerian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overnment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surporting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cassava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– 1 of 5 focus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crops</a:t>
            </a:r>
            <a:endParaRPr lang="fr-CH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5061" name="Group 31"/>
          <p:cNvGrpSpPr>
            <a:grpSpLocks/>
          </p:cNvGrpSpPr>
          <p:nvPr/>
        </p:nvGrpSpPr>
        <p:grpSpPr bwMode="auto">
          <a:xfrm>
            <a:off x="157884" y="2172331"/>
            <a:ext cx="1431245" cy="548441"/>
            <a:chOff x="917" y="1037"/>
            <a:chExt cx="953" cy="470"/>
          </a:xfrm>
        </p:grpSpPr>
        <p:sp>
          <p:nvSpPr>
            <p:cNvPr id="45073" name="AutoShap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17" y="1037"/>
              <a:ext cx="953" cy="470"/>
            </a:xfrm>
            <a:prstGeom prst="homePlate">
              <a:avLst>
                <a:gd name="adj" fmla="val 22239"/>
              </a:avLst>
            </a:prstGeom>
            <a:solidFill>
              <a:srgbClr val="DCE6F2"/>
            </a:solidFill>
            <a:ln w="9525" algn="ctr">
              <a:solidFill>
                <a:srgbClr val="B9CDE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91440" bIns="91440"/>
            <a:lstStyle/>
            <a:p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4" name="Rectangle 22"/>
            <p:cNvSpPr>
              <a:spLocks noChangeArrowheads="1"/>
            </p:cNvSpPr>
            <p:nvPr/>
          </p:nvSpPr>
          <p:spPr bwMode="auto">
            <a:xfrm>
              <a:off x="944" y="1165"/>
              <a:ext cx="83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0" tIns="45696" rIns="91390" bIns="45696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Drivers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12064" y="160919"/>
            <a:ext cx="8821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80808"/>
                </a:solidFill>
              </a:rPr>
              <a:t>Thai Farms</a:t>
            </a:r>
            <a:endParaRPr lang="en-US" sz="2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finigeria.com/images/cass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96" y="2593129"/>
            <a:ext cx="35909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50179" y="43013"/>
            <a:ext cx="5146616" cy="474702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Transform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sector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from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peasant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to commercial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farmers</a:t>
            </a:r>
            <a:endParaRPr lang="fr-CH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Started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in 2006.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Acquired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by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Flour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Mills of Nigeria in 2012</a:t>
            </a:r>
            <a:endParaRPr lang="en-GB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H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igh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quality staple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food</a:t>
            </a:r>
            <a:endParaRPr lang="en-GB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tarch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content above 70%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5063" name="Group 31"/>
          <p:cNvGrpSpPr>
            <a:grpSpLocks/>
          </p:cNvGrpSpPr>
          <p:nvPr/>
        </p:nvGrpSpPr>
        <p:grpSpPr bwMode="auto">
          <a:xfrm>
            <a:off x="151141" y="1799211"/>
            <a:ext cx="1641501" cy="711301"/>
            <a:chOff x="917" y="1037"/>
            <a:chExt cx="1093" cy="470"/>
          </a:xfrm>
        </p:grpSpPr>
        <p:sp>
          <p:nvSpPr>
            <p:cNvPr id="45069" name="AutoShap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17" y="1037"/>
              <a:ext cx="953" cy="470"/>
            </a:xfrm>
            <a:prstGeom prst="homePlate">
              <a:avLst>
                <a:gd name="adj" fmla="val 22239"/>
              </a:avLst>
            </a:prstGeom>
            <a:solidFill>
              <a:srgbClr val="DCE6F2"/>
            </a:solidFill>
            <a:ln w="9525" algn="ctr">
              <a:solidFill>
                <a:srgbClr val="B9CDE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91440" bIns="91440"/>
            <a:lstStyle/>
            <a:p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0" name="Rectangle 22"/>
            <p:cNvSpPr>
              <a:spLocks noChangeArrowheads="1"/>
            </p:cNvSpPr>
            <p:nvPr/>
          </p:nvSpPr>
          <p:spPr bwMode="auto">
            <a:xfrm>
              <a:off x="944" y="1084"/>
              <a:ext cx="106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0" tIns="45696" rIns="91390" bIns="45696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Salient</a:t>
              </a:r>
            </a:p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Features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795" y="1191333"/>
            <a:ext cx="2004856" cy="126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12064" y="160919"/>
            <a:ext cx="8821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80808"/>
                </a:solidFill>
              </a:rPr>
              <a:t>Thai Farms</a:t>
            </a:r>
            <a:endParaRPr lang="en-US" sz="2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1" y="176126"/>
            <a:ext cx="7724775" cy="828675"/>
          </a:xfrm>
        </p:spPr>
        <p:txBody>
          <a:bodyPr/>
          <a:lstStyle/>
          <a:p>
            <a:pPr defTabSz="981334" eaLnBrk="1" fontAlgn="auto" hangingPunct="1">
              <a:spcAft>
                <a:spcPts val="0"/>
              </a:spcAft>
              <a:defRPr/>
            </a:pPr>
            <a:r>
              <a:rPr dirty="0" smtClean="0"/>
              <a:t>Despite dominating global cassava production, Nigeria has yet to benefit from cassava's many uses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7A8204-C3B7-40F4-BD0D-3E1EB1A1F893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80975" y="1258491"/>
            <a:ext cx="5357000" cy="31813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192089" y="4952703"/>
            <a:ext cx="69627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dirty="0" smtClean="0"/>
              <a:t>Source</a:t>
            </a:r>
            <a:r>
              <a:rPr lang="en-GB" sz="1000" dirty="0"/>
              <a:t>: FAOSTAT; </a:t>
            </a:r>
            <a:r>
              <a:rPr lang="en-GB" sz="1000" dirty="0" smtClean="0"/>
              <a:t>Action </a:t>
            </a:r>
            <a:r>
              <a:rPr lang="en-GB" sz="1000" dirty="0"/>
              <a:t>plan for cassava in Nigeria (2011)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164528" y="800336"/>
            <a:ext cx="4298666" cy="582211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y" algn="b"/>
          </a:blipFill>
        </p:spPr>
        <p:txBody>
          <a:bodyPr lIns="0" tIns="0" rIns="0" bIns="88900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cap="all" dirty="0">
                <a:latin typeface="+mn-lt"/>
                <a:cs typeface="+mn-cs"/>
              </a:rPr>
              <a:t>Nigeria is the largest </a:t>
            </a:r>
            <a:r>
              <a:rPr lang="en-GB" sz="1600" b="1" cap="all" dirty="0" smtClean="0">
                <a:latin typeface="+mn-lt"/>
                <a:cs typeface="+mn-cs"/>
              </a:rPr>
              <a:t/>
            </a:r>
            <a:br>
              <a:rPr lang="en-GB" sz="1600" b="1" cap="all" dirty="0" smtClean="0">
                <a:latin typeface="+mn-lt"/>
                <a:cs typeface="+mn-cs"/>
              </a:rPr>
            </a:br>
            <a:r>
              <a:rPr lang="en-GB" sz="1600" b="1" cap="all" dirty="0" smtClean="0">
                <a:latin typeface="+mn-lt"/>
                <a:cs typeface="+mn-cs"/>
              </a:rPr>
              <a:t>global </a:t>
            </a:r>
            <a:r>
              <a:rPr lang="en-GB" sz="1600" b="1" cap="all" dirty="0">
                <a:latin typeface="+mn-lt"/>
                <a:cs typeface="+mn-cs"/>
              </a:rPr>
              <a:t>cassava </a:t>
            </a:r>
            <a:r>
              <a:rPr lang="en-GB" sz="1600" b="1" cap="all" dirty="0" smtClean="0">
                <a:latin typeface="+mn-lt"/>
                <a:cs typeface="+mn-cs"/>
              </a:rPr>
              <a:t>producer…</a:t>
            </a:r>
            <a:endParaRPr lang="en-US" sz="1600" b="1" cap="all" dirty="0">
              <a:latin typeface="+mn-lt"/>
              <a:cs typeface="+mn-cs"/>
            </a:endParaRPr>
          </a:p>
        </p:txBody>
      </p:sp>
      <p:sp>
        <p:nvSpPr>
          <p:cNvPr id="32777" name="BainBulletsConfiguration" hidden="1"/>
          <p:cNvSpPr txBox="1">
            <a:spLocks noChangeArrowheads="1"/>
          </p:cNvSpPr>
          <p:nvPr/>
        </p:nvSpPr>
        <p:spPr bwMode="auto">
          <a:xfrm>
            <a:off x="12700" y="9525"/>
            <a:ext cx="88900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" smtClean="0">
                <a:solidFill>
                  <a:srgbClr val="FFFFFF"/>
                </a:solidFill>
              </a:rPr>
              <a:t>4_85</a:t>
            </a:r>
            <a:endParaRPr lang="en-US" sz="100">
              <a:solidFill>
                <a:srgbClr val="FFFFFF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68365" y="1757853"/>
            <a:ext cx="1190625" cy="425054"/>
          </a:xfrm>
          <a:prstGeom prst="wedgeRoundRectCallout">
            <a:avLst>
              <a:gd name="adj1" fmla="val -85634"/>
              <a:gd name="adj2" fmla="val -15828"/>
              <a:gd name="adj3" fmla="val 16667"/>
            </a:avLst>
          </a:prstGeom>
          <a:solidFill>
            <a:srgbClr val="B2B2B2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05" tIns="41605" rIns="41605" bIns="416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Nigeria represents 20% of global production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4626968" y="800336"/>
            <a:ext cx="4298666" cy="582211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y" algn="b"/>
          </a:blipFill>
        </p:spPr>
        <p:txBody>
          <a:bodyPr lIns="0" tIns="0" rIns="0" bIns="88900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all" dirty="0" smtClean="0">
                <a:latin typeface="+mn-lt"/>
                <a:cs typeface="+mn-cs"/>
              </a:rPr>
              <a:t>…but Many end </a:t>
            </a:r>
            <a:br>
              <a:rPr lang="en-US" sz="1600" b="1" cap="all" dirty="0" smtClean="0">
                <a:latin typeface="+mn-lt"/>
                <a:cs typeface="+mn-cs"/>
              </a:rPr>
            </a:br>
            <a:r>
              <a:rPr lang="en-US" sz="1600" b="1" cap="all" dirty="0" smtClean="0">
                <a:latin typeface="+mn-lt"/>
                <a:cs typeface="+mn-cs"/>
              </a:rPr>
              <a:t>markets remain untapped</a:t>
            </a:r>
            <a:endParaRPr lang="en-US" sz="1600" b="1" cap="all" dirty="0">
              <a:latin typeface="+mn-lt"/>
              <a:cs typeface="+mn-cs"/>
            </a:endParaRPr>
          </a:p>
        </p:txBody>
      </p:sp>
      <p:pic>
        <p:nvPicPr>
          <p:cNvPr id="21" name="Picture 5" descr="C:\Users\10lho\Downloads\15324143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6229"/>
          <a:stretch/>
        </p:blipFill>
        <p:spPr bwMode="auto">
          <a:xfrm>
            <a:off x="7033031" y="3227136"/>
            <a:ext cx="1080235" cy="6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kitnes.net/1_188398/400..1.952911.jpg">
            <a:hlinkClick r:id="rId9"/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/>
          <a:stretch/>
        </p:blipFill>
        <p:spPr bwMode="auto">
          <a:xfrm>
            <a:off x="5176025" y="2386143"/>
            <a:ext cx="1080000" cy="6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www.tantiaagro.com/wp-content/uploads/AdhesivesForHouseUse006.jpg">
            <a:hlinkClick r:id="rId11"/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/>
          <a:stretch>
            <a:fillRect/>
          </a:stretch>
        </p:blipFill>
        <p:spPr bwMode="auto">
          <a:xfrm>
            <a:off x="7033265" y="4068129"/>
            <a:ext cx="1080000" cy="6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us.123rf.com/400wm/400/400/scukrov/scukrov1201/scukrov120100050/12178403-quatre-bouteilles-de-soda-assortis-sur-fond-blanc-avec-la-reflexion.jpg">
            <a:hlinkClick r:id="rId13"/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25" y="3227136"/>
            <a:ext cx="1080000" cy="6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https://encrypted-tbn3.gstatic.com/images?q=tbn:ANd9GcQQxzwPF4FEdQrzPxOXLbxq14cthTG9k0hV0St0dryeZVbXCfPSFQ">
            <a:hlinkClick r:id="rId15"/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65" y="2386143"/>
            <a:ext cx="1080000" cy="6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www.globalpost.com/sites/default/files/imagecache/gp3_slideshow_large/cassava_beer_11_01_2011.jpg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r="17674"/>
          <a:stretch/>
        </p:blipFill>
        <p:spPr bwMode="auto">
          <a:xfrm>
            <a:off x="5176025" y="4062610"/>
            <a:ext cx="1080000" cy="6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626968" y="1406112"/>
            <a:ext cx="429866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864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b="1" dirty="0" smtClean="0"/>
              <a:t>Traditional food </a:t>
            </a:r>
            <a:r>
              <a:rPr lang="en-US" dirty="0" smtClean="0"/>
              <a:t>(~90% of current Nigerian cassava use)</a:t>
            </a:r>
          </a:p>
          <a:p>
            <a:pPr marL="182563" indent="-182563">
              <a:spcBef>
                <a:spcPts val="864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b="1" dirty="0"/>
              <a:t>Industrial uses </a:t>
            </a:r>
            <a:r>
              <a:rPr lang="en-US" dirty="0"/>
              <a:t>(~10% of </a:t>
            </a:r>
            <a:r>
              <a:rPr lang="en-US" dirty="0" smtClean="0"/>
              <a:t>current </a:t>
            </a:r>
            <a:r>
              <a:rPr lang="en-US" dirty="0"/>
              <a:t>Nigerian</a:t>
            </a:r>
            <a:r>
              <a:rPr lang="en-US" dirty="0" smtClean="0"/>
              <a:t> </a:t>
            </a:r>
            <a:r>
              <a:rPr lang="en-US" dirty="0"/>
              <a:t>cassava use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76025" y="3821728"/>
            <a:ext cx="106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Sweeteners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176025" y="4665481"/>
            <a:ext cx="106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Beer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49471" y="4665481"/>
            <a:ext cx="106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Starch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049471" y="3821728"/>
            <a:ext cx="106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Ethanol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049471" y="2983495"/>
            <a:ext cx="106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Dried chips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097195" y="2990026"/>
            <a:ext cx="1240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Cassava flour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445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7" y="148835"/>
            <a:ext cx="6964410" cy="3927857"/>
          </a:xfrm>
        </p:spPr>
        <p:txBody>
          <a:bodyPr/>
          <a:lstStyle/>
          <a:p>
            <a:r>
              <a:rPr lang="en-US" dirty="0" smtClean="0"/>
              <a:t>Current organization of farm-to-processor logistics presents multiple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7F7FAE-B2E0-4271-ADCD-13BD75A34AC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32768" y="591503"/>
            <a:ext cx="4271370" cy="705321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sz="2000" b="1" cap="all" dirty="0" smtClean="0"/>
              <a:t>Current logistical arrangement</a:t>
            </a:r>
            <a:endParaRPr lang="en-US" sz="2000" b="1" cap="all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626968" y="738643"/>
            <a:ext cx="4271370" cy="705321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sz="2000" b="1" cap="all" dirty="0" smtClean="0"/>
              <a:t>Challenges to </a:t>
            </a:r>
            <a:br>
              <a:rPr lang="en-US" sz="2000" b="1" cap="all" dirty="0" smtClean="0"/>
            </a:br>
            <a:r>
              <a:rPr lang="en-US" sz="2000" b="1" cap="all" dirty="0" smtClean="0"/>
              <a:t>efficient supply</a:t>
            </a:r>
            <a:endParaRPr lang="en-US" sz="2000" b="1" cap="all" dirty="0"/>
          </a:p>
        </p:txBody>
      </p:sp>
      <p:sp>
        <p:nvSpPr>
          <p:cNvPr id="6" name="Rectangle 5"/>
          <p:cNvSpPr/>
          <p:nvPr/>
        </p:nvSpPr>
        <p:spPr>
          <a:xfrm>
            <a:off x="1658770" y="3932325"/>
            <a:ext cx="1419367" cy="672317"/>
          </a:xfrm>
          <a:prstGeom prst="rect">
            <a:avLst/>
          </a:prstGeom>
          <a:solidFill>
            <a:srgbClr val="77777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Processor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2768" y="2251700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Small-holder farm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88188" y="2251700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Small-holder farm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32800" y="2251700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Small-holder farm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88219" y="2251700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Small-holder farm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6510" y="2941766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Small-holder farm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70970" y="2941766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Small-holder farm</a:t>
            </a:r>
          </a:p>
        </p:txBody>
      </p:sp>
      <p:cxnSp>
        <p:nvCxnSpPr>
          <p:cNvPr id="14" name="Straight Connector 13"/>
          <p:cNvCxnSpPr>
            <a:stCxn id="6" idx="0"/>
            <a:endCxn id="11" idx="3"/>
          </p:cNvCxnSpPr>
          <p:nvPr/>
        </p:nvCxnSpPr>
        <p:spPr>
          <a:xfrm flipH="1" flipV="1">
            <a:off x="1126889" y="3217279"/>
            <a:ext cx="1241565" cy="715046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  <a:endCxn id="8" idx="2"/>
          </p:cNvCxnSpPr>
          <p:nvPr/>
        </p:nvCxnSpPr>
        <p:spPr>
          <a:xfrm flipH="1" flipV="1">
            <a:off x="1738377" y="2802727"/>
            <a:ext cx="630076" cy="1129598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</p:cNvCxnSpPr>
          <p:nvPr/>
        </p:nvCxnSpPr>
        <p:spPr>
          <a:xfrm flipH="1" flipV="1">
            <a:off x="1070179" y="2779078"/>
            <a:ext cx="1298274" cy="1153247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2"/>
          </p:cNvCxnSpPr>
          <p:nvPr/>
        </p:nvCxnSpPr>
        <p:spPr>
          <a:xfrm flipV="1">
            <a:off x="2837751" y="2802727"/>
            <a:ext cx="145238" cy="414552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18642" y="2757519"/>
            <a:ext cx="811662" cy="459761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0"/>
            <a:endCxn id="12" idx="1"/>
          </p:cNvCxnSpPr>
          <p:nvPr/>
        </p:nvCxnSpPr>
        <p:spPr>
          <a:xfrm flipV="1">
            <a:off x="2368453" y="3217279"/>
            <a:ext cx="1202517" cy="715046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0"/>
          </p:cNvCxnSpPr>
          <p:nvPr/>
        </p:nvCxnSpPr>
        <p:spPr>
          <a:xfrm flipV="1">
            <a:off x="2368453" y="3217279"/>
            <a:ext cx="469298" cy="715046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BainBulletsConfiguration" hidden="1"/>
          <p:cNvSpPr txBox="1"/>
          <p:nvPr/>
        </p:nvSpPr>
        <p:spPr>
          <a:xfrm>
            <a:off x="12700" y="9525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21_89</a:t>
            </a:r>
            <a:endParaRPr lang="en-US" sz="10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>
            <p:custDataLst>
              <p:tags r:id="rId3"/>
            </p:custDataLst>
          </p:nvPr>
        </p:nvSpPr>
        <p:spPr>
          <a:xfrm>
            <a:off x="4645045" y="1409374"/>
            <a:ext cx="4321534" cy="26935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>
              <a:spcBef>
                <a:spcPts val="329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2000" dirty="0" smtClean="0"/>
              <a:t>High </a:t>
            </a:r>
            <a:r>
              <a:rPr lang="en-US" sz="2000" b="1" dirty="0" smtClean="0"/>
              <a:t>transport costs</a:t>
            </a:r>
          </a:p>
          <a:p>
            <a:pPr marL="182563" indent="-182563">
              <a:spcBef>
                <a:spcPts val="329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2000" b="1" dirty="0" smtClean="0"/>
              <a:t>Transport risk </a:t>
            </a:r>
            <a:r>
              <a:rPr lang="en-US" sz="2000" dirty="0" smtClean="0"/>
              <a:t>often assumed by farmer</a:t>
            </a:r>
          </a:p>
          <a:p>
            <a:pPr marL="182563" indent="-182563">
              <a:spcBef>
                <a:spcPts val="329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2000" b="1" dirty="0" smtClean="0"/>
              <a:t>Unreliable buyer </a:t>
            </a:r>
            <a:r>
              <a:rPr lang="en-US" sz="2000" dirty="0" smtClean="0"/>
              <a:t>/ pricing </a:t>
            </a:r>
          </a:p>
          <a:p>
            <a:pPr marL="182563" indent="-182563">
              <a:spcBef>
                <a:spcPts val="329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2000" b="1" dirty="0" smtClean="0"/>
              <a:t>Bulk harvesting </a:t>
            </a:r>
            <a:r>
              <a:rPr lang="en-US" sz="2000" dirty="0" smtClean="0"/>
              <a:t>challenges</a:t>
            </a:r>
          </a:p>
          <a:p>
            <a:pPr marL="182563" indent="-182563">
              <a:spcBef>
                <a:spcPts val="329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2000" dirty="0" smtClean="0"/>
              <a:t>Competition from </a:t>
            </a:r>
            <a:r>
              <a:rPr lang="en-US" sz="2000" b="1" dirty="0" smtClean="0"/>
              <a:t>local markets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32768" y="1443963"/>
            <a:ext cx="2135684" cy="711594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Commercial farm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0058" y="1443963"/>
            <a:ext cx="2084080" cy="711594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Commercial farm</a:t>
            </a:r>
            <a:endParaRPr lang="en-US" sz="1600" b="1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>
            <a:stCxn id="6" idx="0"/>
          </p:cNvCxnSpPr>
          <p:nvPr/>
        </p:nvCxnSpPr>
        <p:spPr>
          <a:xfrm flipH="1" flipV="1">
            <a:off x="2314695" y="2120083"/>
            <a:ext cx="53758" cy="1812242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0"/>
          </p:cNvCxnSpPr>
          <p:nvPr/>
        </p:nvCxnSpPr>
        <p:spPr>
          <a:xfrm flipV="1">
            <a:off x="2368453" y="2108259"/>
            <a:ext cx="78224" cy="1824066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xtBox 92"/>
          <p:cNvSpPr txBox="1">
            <a:spLocks noChangeArrowheads="1"/>
          </p:cNvSpPr>
          <p:nvPr/>
        </p:nvSpPr>
        <p:spPr bwMode="auto">
          <a:xfrm>
            <a:off x="96838" y="4826362"/>
            <a:ext cx="8805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 </a:t>
            </a:r>
            <a:endParaRPr lang="en-US" sz="1000" dirty="0"/>
          </a:p>
          <a:p>
            <a:pPr eaLnBrk="1" hangingPunct="1"/>
            <a:r>
              <a:rPr lang="en-US" sz="1000" dirty="0"/>
              <a:t>Source: </a:t>
            </a:r>
            <a:r>
              <a:rPr lang="en-US" sz="1000" dirty="0" smtClean="0"/>
              <a:t>Interviews with experts, processors and producers, PIND Cassava value chain analysis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15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7" y="54245"/>
            <a:ext cx="7521459" cy="3927857"/>
          </a:xfrm>
        </p:spPr>
        <p:txBody>
          <a:bodyPr/>
          <a:lstStyle/>
          <a:p>
            <a:r>
              <a:rPr lang="en-US" dirty="0" smtClean="0"/>
              <a:t>Cassava’s low value-to-volume ratio means that long transport distances are not economical</a:t>
            </a:r>
            <a:endParaRPr lang="en-US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9525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4_85</a:t>
            </a:r>
            <a:endParaRPr lang="en-US" sz="100">
              <a:solidFill>
                <a:srgbClr val="FFFFFF"/>
              </a:solidFill>
            </a:endParaRPr>
          </a:p>
        </p:txBody>
      </p:sp>
      <p:pic>
        <p:nvPicPr>
          <p:cNvPr id="76802" name="Picture 2" descr="http://www.wordtravels.com/images/map/Nigeria_map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 b="10854"/>
          <a:stretch/>
        </p:blipFill>
        <p:spPr bwMode="auto">
          <a:xfrm>
            <a:off x="4720060" y="1404026"/>
            <a:ext cx="4170387" cy="34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4646372" y="3337906"/>
            <a:ext cx="1692000" cy="1269000"/>
          </a:xfrm>
          <a:prstGeom prst="ellipse">
            <a:avLst/>
          </a:prstGeom>
          <a:solidFill>
            <a:srgbClr val="95C33A">
              <a:alpha val="31000"/>
            </a:srgb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85151" y="3651646"/>
            <a:ext cx="223813" cy="8393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77063" y="488037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D5599A-FE5D-492D-BE06-4066EB7E478D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5150372" y="3716510"/>
            <a:ext cx="684000" cy="511791"/>
          </a:xfrm>
          <a:prstGeom prst="ellipse">
            <a:avLst/>
          </a:prstGeom>
          <a:solidFill>
            <a:srgbClr val="95C33A">
              <a:alpha val="60000"/>
            </a:srgb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7461" y="3875107"/>
            <a:ext cx="1885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Thai Farms</a:t>
            </a:r>
            <a:endParaRPr lang="en-US" sz="1100" b="1" dirty="0"/>
          </a:p>
        </p:txBody>
      </p:sp>
      <p:sp>
        <p:nvSpPr>
          <p:cNvPr id="28" name="5-Point Star 27"/>
          <p:cNvSpPr/>
          <p:nvPr/>
        </p:nvSpPr>
        <p:spPr>
          <a:xfrm>
            <a:off x="5384372" y="3891406"/>
            <a:ext cx="216000" cy="162000"/>
          </a:xfrm>
          <a:prstGeom prst="star5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10143" y="1469687"/>
            <a:ext cx="3996000" cy="57948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200" b="1" dirty="0" smtClean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21669" y="1520867"/>
            <a:ext cx="377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60km radius, avg. load size 2mt; ~30% of volumes</a:t>
            </a:r>
          </a:p>
          <a:p>
            <a:endParaRPr lang="en-US" sz="1200" dirty="0" smtClean="0"/>
          </a:p>
          <a:p>
            <a:r>
              <a:rPr lang="en-US" sz="1200" dirty="0" smtClean="0"/>
              <a:t>200km radius, avg. load size 7mt; ~90% of volumes</a:t>
            </a:r>
            <a:endParaRPr lang="en-US" sz="1200" dirty="0"/>
          </a:p>
        </p:txBody>
      </p:sp>
      <p:sp>
        <p:nvSpPr>
          <p:cNvPr id="38" name="Oval 37"/>
          <p:cNvSpPr/>
          <p:nvPr/>
        </p:nvSpPr>
        <p:spPr>
          <a:xfrm>
            <a:off x="4888052" y="1531102"/>
            <a:ext cx="252000" cy="189000"/>
          </a:xfrm>
          <a:prstGeom prst="ellipse">
            <a:avLst/>
          </a:prstGeom>
          <a:solidFill>
            <a:srgbClr val="95C33A">
              <a:alpha val="75000"/>
            </a:srgb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88052" y="1792534"/>
            <a:ext cx="252000" cy="189000"/>
          </a:xfrm>
          <a:prstGeom prst="ellipse">
            <a:avLst/>
          </a:prstGeom>
          <a:solidFill>
            <a:srgbClr val="95C33A">
              <a:alpha val="31000"/>
            </a:srgb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>
            <p:custDataLst>
              <p:tags r:id="rId1"/>
            </p:custDataLst>
          </p:nvPr>
        </p:nvSpPr>
        <p:spPr>
          <a:xfrm>
            <a:off x="4757250" y="826767"/>
            <a:ext cx="4038600" cy="582211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sz="1600" b="1" cap="all" dirty="0" smtClean="0"/>
              <a:t>…so Supply is limited to a ~200km radius of the processor</a:t>
            </a:r>
            <a:endParaRPr lang="en-US" sz="1600" b="1" cap="all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8890447" y="1408978"/>
            <a:ext cx="5449" cy="3479476"/>
          </a:xfrm>
          <a:prstGeom prst="line">
            <a:avLst/>
          </a:prstGeom>
          <a:ln w="254" cap="flat" cmpd="sng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20059" y="4888454"/>
            <a:ext cx="4175836" cy="0"/>
          </a:xfrm>
          <a:prstGeom prst="line">
            <a:avLst/>
          </a:prstGeom>
          <a:ln w="254" cap="flat" cmpd="sng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2025" y="4982963"/>
            <a:ext cx="6962775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1000" dirty="0" smtClean="0"/>
              <a:t>Source: Expert interviews</a:t>
            </a:r>
            <a:endParaRPr lang="en-US" sz="1000" dirty="0"/>
          </a:p>
        </p:txBody>
      </p:sp>
      <p:sp>
        <p:nvSpPr>
          <p:cNvPr id="22" name="Rectangle 2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52220" y="1066412"/>
            <a:ext cx="2047178" cy="409413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3"/>
            </p:custDataLst>
          </p:nvPr>
        </p:nvSpPr>
        <p:spPr>
          <a:xfrm>
            <a:off x="244749" y="820545"/>
            <a:ext cx="4171413" cy="582211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sz="1600" b="1" cap="all" dirty="0" smtClean="0"/>
              <a:t>Transport costs are high</a:t>
            </a:r>
          </a:p>
          <a:p>
            <a:pPr algn="ctr"/>
            <a:r>
              <a:rPr lang="en-US" sz="1600" b="1" cap="all" dirty="0" smtClean="0"/>
              <a:t> relative to production costs…</a:t>
            </a:r>
            <a:endParaRPr lang="en-US" sz="1600" b="1" cap="all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43554" y="1760299"/>
            <a:ext cx="259308" cy="1514901"/>
          </a:xfrm>
          <a:prstGeom prst="straightConnector1">
            <a:avLst/>
          </a:prstGeom>
          <a:ln w="254" cap="flat" cmpd="sng">
            <a:solidFill>
              <a:srgbClr val="C0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429" y="2087838"/>
            <a:ext cx="532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2x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2159877" y="1381125"/>
            <a:ext cx="225628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182563" indent="-182563">
              <a:spcBef>
                <a:spcPts val="864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dirty="0" smtClean="0"/>
              <a:t>Processors pay for </a:t>
            </a:r>
            <a:r>
              <a:rPr lang="en-US" b="1" dirty="0" smtClean="0"/>
              <a:t>starch content </a:t>
            </a:r>
            <a:r>
              <a:rPr lang="en-US" dirty="0" smtClean="0"/>
              <a:t>(~20% of tuber volume)</a:t>
            </a:r>
          </a:p>
          <a:p>
            <a:pPr marL="182563" indent="-182563">
              <a:spcBef>
                <a:spcPts val="864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dirty="0" smtClean="0"/>
              <a:t>The remaining ~80% of fresh root volume is </a:t>
            </a:r>
            <a:r>
              <a:rPr lang="en-US" b="1" dirty="0" smtClean="0"/>
              <a:t>waste </a:t>
            </a:r>
            <a:r>
              <a:rPr lang="en-US" dirty="0" smtClean="0"/>
              <a:t>(water and fiber)</a:t>
            </a:r>
          </a:p>
          <a:p>
            <a:pPr marL="182563" indent="-182563">
              <a:spcBef>
                <a:spcPts val="864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dirty="0" smtClean="0"/>
              <a:t>Transporting these bulky waste materials is </a:t>
            </a:r>
            <a:r>
              <a:rPr lang="en-US" b="1" dirty="0" smtClean="0"/>
              <a:t>expensive </a:t>
            </a:r>
          </a:p>
        </p:txBody>
      </p:sp>
    </p:spTree>
    <p:extLst>
      <p:ext uri="{BB962C8B-B14F-4D97-AF65-F5344CB8AC3E}">
        <p14:creationId xmlns:p14="http://schemas.microsoft.com/office/powerpoint/2010/main" val="23986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northsouth.ethz.ch/programmes/sawiris/figure_4.jpg?hi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1" y="1546623"/>
            <a:ext cx="1539875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northsouth.ethz.ch/programmes/sawiris/figure_4.jpg?hi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556148"/>
            <a:ext cx="1538288" cy="65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19239" y="1465660"/>
            <a:ext cx="1538287" cy="6584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24581" name="RedArrow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66132" y="1119188"/>
            <a:ext cx="3857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1" y="50006"/>
            <a:ext cx="7826375" cy="828675"/>
          </a:xfrm>
        </p:spPr>
        <p:txBody>
          <a:bodyPr rIns="65520"/>
          <a:lstStyle/>
          <a:p>
            <a:pPr defTabSz="981334" eaLnBrk="1" fontAlgn="auto" hangingPunct="1">
              <a:spcAft>
                <a:spcPts val="0"/>
              </a:spcAft>
              <a:defRPr/>
            </a:pPr>
            <a:r>
              <a:rPr lang="en-GB" dirty="0"/>
              <a:t>C</a:t>
            </a:r>
            <a:r>
              <a:rPr lang="en-GB" dirty="0" smtClean="0"/>
              <a:t>assava’s perishability also contributes to high transport costs, sometimes resulting in physical losses</a:t>
            </a:r>
            <a:endParaRPr lang="en-GB" dirty="0"/>
          </a:p>
        </p:txBody>
      </p:sp>
      <p:sp>
        <p:nvSpPr>
          <p:cNvPr id="24583" name="BainBulletsConfiguration" hidden="1"/>
          <p:cNvSpPr txBox="1">
            <a:spLocks noChangeArrowheads="1"/>
          </p:cNvSpPr>
          <p:nvPr/>
        </p:nvSpPr>
        <p:spPr bwMode="auto">
          <a:xfrm>
            <a:off x="11113" y="9525"/>
            <a:ext cx="7847012" cy="8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760" tIns="32760" rIns="32760" bIns="327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" smtClean="0">
                <a:solidFill>
                  <a:srgbClr val="FFFFFF"/>
                </a:solidFill>
              </a:rPr>
              <a:t>23_89</a:t>
            </a:r>
            <a:endParaRPr lang="en-GB" sz="1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79272" y="869682"/>
            <a:ext cx="4101209" cy="543354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xy" algn="b"/>
          </a:blipFill>
        </p:spPr>
        <p:txBody>
          <a:bodyPr lIns="0" tIns="0" rIns="0" bIns="80899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+mn-lt"/>
                <a:cs typeface="+mn-cs"/>
              </a:rPr>
              <a:t>Cassava roots lose value </a:t>
            </a:r>
            <a:r>
              <a:rPr lang="en-GB" b="1" cap="all" dirty="0" smtClean="0">
                <a:latin typeface="+mn-lt"/>
                <a:cs typeface="+mn-cs"/>
              </a:rPr>
              <a:t/>
            </a:r>
            <a:br>
              <a:rPr lang="en-GB" b="1" cap="all" dirty="0" smtClean="0">
                <a:latin typeface="+mn-lt"/>
                <a:cs typeface="+mn-cs"/>
              </a:rPr>
            </a:br>
            <a:r>
              <a:rPr lang="en-GB" b="1" cap="all" dirty="0" smtClean="0">
                <a:latin typeface="+mn-lt"/>
                <a:cs typeface="+mn-cs"/>
              </a:rPr>
              <a:t>quickly </a:t>
            </a:r>
            <a:r>
              <a:rPr lang="en-GB" b="1" cap="all" dirty="0">
                <a:latin typeface="+mn-lt"/>
                <a:cs typeface="+mn-cs"/>
              </a:rPr>
              <a:t>after extraction…</a:t>
            </a: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4673463" y="861603"/>
            <a:ext cx="4101209" cy="551433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xy" algn="b"/>
          </a:blipFill>
        </p:spPr>
        <p:txBody>
          <a:bodyPr lIns="0" tIns="0" rIns="0" bIns="88900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 smtClean="0">
                <a:latin typeface="+mn-lt"/>
                <a:cs typeface="+mn-cs"/>
              </a:rPr>
              <a:t>…resulting </a:t>
            </a:r>
            <a:br>
              <a:rPr lang="en-GB" b="1" cap="all" dirty="0" smtClean="0">
                <a:latin typeface="+mn-lt"/>
                <a:cs typeface="+mn-cs"/>
              </a:rPr>
            </a:br>
            <a:r>
              <a:rPr lang="en-GB" b="1" cap="all" dirty="0" smtClean="0">
                <a:latin typeface="+mn-lt"/>
                <a:cs typeface="+mn-cs"/>
              </a:rPr>
              <a:t>in additional costs</a:t>
            </a:r>
            <a:endParaRPr lang="en-GB" b="1" cap="all" dirty="0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58763" y="1239442"/>
            <a:ext cx="4286250" cy="306943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4592" name="TextBox 19"/>
          <p:cNvSpPr txBox="1">
            <a:spLocks noChangeArrowheads="1"/>
          </p:cNvSpPr>
          <p:nvPr/>
        </p:nvSpPr>
        <p:spPr bwMode="auto">
          <a:xfrm>
            <a:off x="192088" y="4794052"/>
            <a:ext cx="8826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dirty="0"/>
              <a:t>Note: Value decrease is </a:t>
            </a:r>
            <a:r>
              <a:rPr lang="en-GB" sz="1000" dirty="0" smtClean="0"/>
              <a:t>approximate; </a:t>
            </a:r>
            <a:r>
              <a:rPr lang="en-GB" sz="1000" dirty="0"/>
              <a:t>depends on initial starch content and atmospheric conditions</a:t>
            </a:r>
          </a:p>
          <a:p>
            <a:pPr eaLnBrk="1" hangingPunct="1"/>
            <a:r>
              <a:rPr lang="en-GB" sz="1000" dirty="0"/>
              <a:t>Source: Thai Farms field trials; Expert interviews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33C6C4-07E1-45C1-BBEA-BB24ADE7C411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3192463" y="2194322"/>
            <a:ext cx="1147762" cy="857250"/>
          </a:xfrm>
          <a:prstGeom prst="wedgeRoundRectCallout">
            <a:avLst>
              <a:gd name="adj1" fmla="val -33813"/>
              <a:gd name="adj2" fmla="val 105497"/>
              <a:gd name="adj3" fmla="val 16667"/>
            </a:avLst>
          </a:prstGeom>
          <a:solidFill>
            <a:srgbClr val="B2B2B2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605" tIns="41605" rIns="41605" bIns="416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Starch content decreases over time; after 72 hours, unusable due to cyanide build-up</a:t>
            </a:r>
          </a:p>
        </p:txBody>
      </p:sp>
      <p:sp>
        <p:nvSpPr>
          <p:cNvPr id="23" name="TextBox 22"/>
          <p:cNvSpPr txBox="1"/>
          <p:nvPr>
            <p:custDataLst>
              <p:tags r:id="rId4"/>
            </p:custDataLst>
          </p:nvPr>
        </p:nvSpPr>
        <p:spPr>
          <a:xfrm>
            <a:off x="4686895" y="1381125"/>
            <a:ext cx="4087777" cy="2805326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182563" indent="-182563">
              <a:spcBef>
                <a:spcPts val="1577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2000" b="1" dirty="0" smtClean="0"/>
              <a:t>Farmer income decreases </a:t>
            </a:r>
            <a:br>
              <a:rPr lang="en-US" sz="2000" b="1" dirty="0" smtClean="0"/>
            </a:br>
            <a:r>
              <a:rPr lang="en-US" sz="2000" dirty="0" smtClean="0"/>
              <a:t>due to post-harvest delays</a:t>
            </a:r>
          </a:p>
          <a:p>
            <a:pPr marL="182563" indent="-182563">
              <a:spcBef>
                <a:spcPts val="1577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2000" b="1" dirty="0" smtClean="0"/>
              <a:t>Trucks often wait ~2 days </a:t>
            </a:r>
            <a:r>
              <a:rPr lang="en-US" sz="2000" dirty="0" smtClean="0"/>
              <a:t>while harvesting is carried out</a:t>
            </a:r>
          </a:p>
          <a:p>
            <a:pPr marL="182563" indent="-182563">
              <a:spcBef>
                <a:spcPts val="1577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2000" b="1" dirty="0" smtClean="0"/>
              <a:t>One truckload in twelve perishes completely </a:t>
            </a:r>
            <a:r>
              <a:rPr lang="en-US" sz="2000" dirty="0" smtClean="0"/>
              <a:t>due to breakdowns or accidents</a:t>
            </a:r>
          </a:p>
          <a:p>
            <a:pPr marL="182563" indent="-182563">
              <a:spcBef>
                <a:spcPts val="1577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en-US" sz="2000" dirty="0" smtClean="0"/>
              <a:t>Transportation is </a:t>
            </a:r>
            <a:r>
              <a:rPr lang="en-US" sz="2000" b="1" dirty="0" smtClean="0"/>
              <a:t>more expensive </a:t>
            </a:r>
            <a:r>
              <a:rPr lang="en-US" sz="2000" dirty="0" smtClean="0"/>
              <a:t>because </a:t>
            </a:r>
            <a:r>
              <a:rPr lang="en-US" sz="2000" b="1" dirty="0" smtClean="0"/>
              <a:t>farmers are under pressure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8308063" y="1527076"/>
            <a:ext cx="360000" cy="270000"/>
          </a:xfrm>
          <a:prstGeom prst="noSmoking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25" name="&quot;No&quot; Symbol 24"/>
          <p:cNvSpPr/>
          <p:nvPr/>
        </p:nvSpPr>
        <p:spPr>
          <a:xfrm>
            <a:off x="8350986" y="3109598"/>
            <a:ext cx="360000" cy="270000"/>
          </a:xfrm>
          <a:prstGeom prst="noSmoking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26" name="&quot;No&quot; Symbol 25"/>
          <p:cNvSpPr/>
          <p:nvPr/>
        </p:nvSpPr>
        <p:spPr>
          <a:xfrm>
            <a:off x="8383080" y="4116535"/>
            <a:ext cx="382552" cy="350362"/>
          </a:xfrm>
          <a:prstGeom prst="noSmoking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7662" y="4684348"/>
            <a:ext cx="2616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Physical losses occur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309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7" y="54245"/>
            <a:ext cx="7637072" cy="3927857"/>
          </a:xfrm>
        </p:spPr>
        <p:txBody>
          <a:bodyPr/>
          <a:lstStyle/>
          <a:p>
            <a:r>
              <a:rPr lang="en-GB" dirty="0"/>
              <a:t>Due to these challenges, farmers cannot find buyers while processors operate well below </a:t>
            </a:r>
            <a:r>
              <a:rPr lang="en-GB" dirty="0" smtClean="0"/>
              <a:t>capacity. Half of 2009 crop was un-harvested and factories at 25 -50% capacity</a:t>
            </a:r>
            <a:br>
              <a:rPr lang="en-GB" dirty="0" smtClean="0"/>
            </a:br>
            <a:r>
              <a:rPr lang="en-US" dirty="0" smtClean="0"/>
              <a:t>Two solutions exist to locate production closer to processing, led by private investment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7F7FAE-B2E0-4271-ADCD-13BD75A34AC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9525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83_84</a:t>
            </a:r>
            <a:endParaRPr lang="en-US" sz="1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32768" y="861752"/>
            <a:ext cx="4271370" cy="582211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sz="1600" b="1" cap="all" dirty="0" smtClean="0"/>
              <a:t>Existing processors: </a:t>
            </a:r>
            <a:br>
              <a:rPr lang="en-US" sz="1600" b="1" cap="all" dirty="0" smtClean="0"/>
            </a:br>
            <a:r>
              <a:rPr lang="en-US" sz="1600" b="1" cap="all" dirty="0" smtClean="0"/>
              <a:t>bulking/primary processing points</a:t>
            </a:r>
            <a:endParaRPr lang="en-US" sz="1600" b="1" cap="all" dirty="0"/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4626968" y="861752"/>
            <a:ext cx="4271370" cy="582211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sz="1600" b="1" cap="all" dirty="0" smtClean="0"/>
              <a:t>New processors: </a:t>
            </a:r>
          </a:p>
          <a:p>
            <a:pPr algn="ctr"/>
            <a:r>
              <a:rPr lang="en-US" sz="1600" b="1" cap="all" dirty="0" smtClean="0"/>
              <a:t>Nucleus farm and cluster models</a:t>
            </a:r>
            <a:endParaRPr lang="en-US" sz="1600" b="1" cap="all" dirty="0"/>
          </a:p>
        </p:txBody>
      </p:sp>
      <p:sp>
        <p:nvSpPr>
          <p:cNvPr id="8" name="Rectangle 7"/>
          <p:cNvSpPr/>
          <p:nvPr/>
        </p:nvSpPr>
        <p:spPr>
          <a:xfrm>
            <a:off x="1658770" y="3766782"/>
            <a:ext cx="1419367" cy="672317"/>
          </a:xfrm>
          <a:prstGeom prst="rect">
            <a:avLst/>
          </a:prstGeom>
          <a:solidFill>
            <a:srgbClr val="77777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Processor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2970" y="3766782"/>
            <a:ext cx="1419367" cy="672317"/>
          </a:xfrm>
          <a:prstGeom prst="rect">
            <a:avLst/>
          </a:prstGeom>
          <a:solidFill>
            <a:srgbClr val="77777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Processor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61148" y="2149524"/>
            <a:ext cx="3603008" cy="1443249"/>
          </a:xfrm>
          <a:prstGeom prst="roundRect">
            <a:avLst/>
          </a:prstGeom>
          <a:solidFill>
            <a:srgbClr val="95C3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Nucleus farm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61148" y="1459458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Out-grower farm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12464" y="1459458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Out-grower farm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63778" y="1459458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Out-grower farm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2768" y="1459458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Out-grower farm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51252" y="1459458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Out-grower farm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69736" y="1459458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Out-grower farm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88219" y="1459458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Out-grower farm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6510" y="2149524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Out-grower farm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70970" y="2149524"/>
            <a:ext cx="900378" cy="551028"/>
          </a:xfrm>
          <a:prstGeom prst="roundRect">
            <a:avLst/>
          </a:prstGeom>
          <a:solidFill>
            <a:srgbClr val="738C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Out-grower farm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18264" y="2149524"/>
            <a:ext cx="900378" cy="551028"/>
          </a:xfrm>
          <a:prstGeom prst="roundRect">
            <a:avLst/>
          </a:prstGeom>
          <a:solidFill>
            <a:srgbClr val="00397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Bulking point</a:t>
            </a:r>
          </a:p>
        </p:txBody>
      </p:sp>
      <p:cxnSp>
        <p:nvCxnSpPr>
          <p:cNvPr id="24" name="Straight Connector 23"/>
          <p:cNvCxnSpPr>
            <a:stCxn id="22" idx="1"/>
            <a:endCxn id="20" idx="3"/>
          </p:cNvCxnSpPr>
          <p:nvPr/>
        </p:nvCxnSpPr>
        <p:spPr>
          <a:xfrm flipH="1">
            <a:off x="1126888" y="2425038"/>
            <a:ext cx="791376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1"/>
            <a:endCxn id="15" idx="2"/>
          </p:cNvCxnSpPr>
          <p:nvPr/>
        </p:nvCxnSpPr>
        <p:spPr>
          <a:xfrm flipH="1" flipV="1">
            <a:off x="1801442" y="2010486"/>
            <a:ext cx="116823" cy="414552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1"/>
          </p:cNvCxnSpPr>
          <p:nvPr/>
        </p:nvCxnSpPr>
        <p:spPr>
          <a:xfrm flipH="1" flipV="1">
            <a:off x="1085944" y="1990014"/>
            <a:ext cx="832320" cy="435024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3"/>
            <a:endCxn id="16" idx="2"/>
          </p:cNvCxnSpPr>
          <p:nvPr/>
        </p:nvCxnSpPr>
        <p:spPr>
          <a:xfrm flipV="1">
            <a:off x="2818643" y="2010486"/>
            <a:ext cx="101283" cy="414552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2" idx="3"/>
          </p:cNvCxnSpPr>
          <p:nvPr/>
        </p:nvCxnSpPr>
        <p:spPr>
          <a:xfrm flipV="1">
            <a:off x="2818642" y="1965277"/>
            <a:ext cx="811662" cy="459761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2" idx="3"/>
            <a:endCxn id="21" idx="1"/>
          </p:cNvCxnSpPr>
          <p:nvPr/>
        </p:nvCxnSpPr>
        <p:spPr>
          <a:xfrm>
            <a:off x="2818642" y="2425038"/>
            <a:ext cx="752328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0"/>
            <a:endCxn id="11" idx="2"/>
          </p:cNvCxnSpPr>
          <p:nvPr/>
        </p:nvCxnSpPr>
        <p:spPr>
          <a:xfrm flipH="1" flipV="1">
            <a:off x="5411338" y="2010486"/>
            <a:ext cx="1351315" cy="139038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0"/>
            <a:endCxn id="12" idx="2"/>
          </p:cNvCxnSpPr>
          <p:nvPr/>
        </p:nvCxnSpPr>
        <p:spPr>
          <a:xfrm flipV="1">
            <a:off x="6762653" y="2010486"/>
            <a:ext cx="1" cy="139038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0"/>
            <a:endCxn id="13" idx="2"/>
          </p:cNvCxnSpPr>
          <p:nvPr/>
        </p:nvCxnSpPr>
        <p:spPr>
          <a:xfrm flipV="1">
            <a:off x="6762653" y="2010486"/>
            <a:ext cx="1351315" cy="139038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0"/>
            <a:endCxn id="10" idx="2"/>
          </p:cNvCxnSpPr>
          <p:nvPr/>
        </p:nvCxnSpPr>
        <p:spPr>
          <a:xfrm flipH="1" flipV="1">
            <a:off x="6762653" y="3592773"/>
            <a:ext cx="1" cy="174009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" idx="0"/>
            <a:endCxn id="22" idx="2"/>
          </p:cNvCxnSpPr>
          <p:nvPr/>
        </p:nvCxnSpPr>
        <p:spPr>
          <a:xfrm flipV="1">
            <a:off x="2368453" y="2700552"/>
            <a:ext cx="0" cy="106623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99526" y="2899300"/>
            <a:ext cx="1247448" cy="673856"/>
          </a:xfrm>
          <a:prstGeom prst="roundRect">
            <a:avLst/>
          </a:prstGeom>
          <a:solidFill>
            <a:srgbClr val="B2B2B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Optional: Primary processor</a:t>
            </a:r>
          </a:p>
        </p:txBody>
      </p:sp>
      <p:cxnSp>
        <p:nvCxnSpPr>
          <p:cNvPr id="56" name="Straight Connector 55"/>
          <p:cNvCxnSpPr>
            <a:stCxn id="22" idx="2"/>
            <a:endCxn id="55" idx="3"/>
          </p:cNvCxnSpPr>
          <p:nvPr/>
        </p:nvCxnSpPr>
        <p:spPr>
          <a:xfrm flipH="1">
            <a:off x="1746975" y="2700552"/>
            <a:ext cx="621479" cy="535676"/>
          </a:xfrm>
          <a:prstGeom prst="line">
            <a:avLst/>
          </a:prstGeom>
          <a:ln w="254" cap="flat" cmpd="sng">
            <a:solidFill>
              <a:srgbClr val="646567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3"/>
            <a:endCxn id="8" idx="0"/>
          </p:cNvCxnSpPr>
          <p:nvPr/>
        </p:nvCxnSpPr>
        <p:spPr>
          <a:xfrm>
            <a:off x="1746975" y="3236229"/>
            <a:ext cx="621479" cy="530554"/>
          </a:xfrm>
          <a:prstGeom prst="line">
            <a:avLst/>
          </a:prstGeom>
          <a:ln w="254" cap="flat" cmpd="sng">
            <a:solidFill>
              <a:srgbClr val="646567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3" name="BainArrow"/>
          <p:cNvGrpSpPr/>
          <p:nvPr>
            <p:custDataLst>
              <p:tags r:id="rId3"/>
            </p:custDataLst>
          </p:nvPr>
        </p:nvGrpSpPr>
        <p:grpSpPr>
          <a:xfrm>
            <a:off x="1487617" y="4439102"/>
            <a:ext cx="6178373" cy="706097"/>
            <a:chOff x="2091275" y="5277342"/>
            <a:chExt cx="6178373" cy="941462"/>
          </a:xfrm>
        </p:grpSpPr>
        <p:sp>
          <p:nvSpPr>
            <p:cNvPr id="84" name="Down Arrow 83"/>
            <p:cNvSpPr/>
            <p:nvPr/>
          </p:nvSpPr>
          <p:spPr>
            <a:xfrm>
              <a:off x="4658508" y="5277342"/>
              <a:ext cx="1041423" cy="408391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5" name="BainArrowBox"/>
            <p:cNvSpPr>
              <a:spLocks noChangeArrowheads="1"/>
            </p:cNvSpPr>
            <p:nvPr/>
          </p:nvSpPr>
          <p:spPr bwMode="auto">
            <a:xfrm>
              <a:off x="2091275" y="5756625"/>
              <a:ext cx="6178373" cy="46217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9440" tIns="49721" rIns="99440" bIns="4972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62038">
                <a:spcBef>
                  <a:spcPct val="20000"/>
                </a:spcBef>
                <a:buClr>
                  <a:schemeClr val="bg2"/>
                </a:buClr>
              </a:pPr>
              <a:r>
                <a:rPr lang="en-US" altLang="ja-JP" sz="1600" b="1" dirty="0" smtClean="0">
                  <a:solidFill>
                    <a:schemeClr val="bg1"/>
                  </a:solidFill>
                  <a:latin typeface="+mn-lt"/>
                </a:rPr>
                <a:t>Both solutions are currently being piloted by Thai Farms</a:t>
              </a:r>
              <a:endParaRPr lang="en-US" altLang="ja-JP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3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87724" y="1131556"/>
            <a:ext cx="5178159" cy="2788175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actory staff of 90</a:t>
            </a:r>
            <a:endParaRPr lang="en-US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Farmer community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2,000</a:t>
            </a:r>
            <a:endParaRPr lang="en-US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New coal mines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Kogi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Edo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states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17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5061" name="Group 31"/>
          <p:cNvGrpSpPr>
            <a:grpSpLocks/>
          </p:cNvGrpSpPr>
          <p:nvPr/>
        </p:nvGrpSpPr>
        <p:grpSpPr bwMode="auto">
          <a:xfrm>
            <a:off x="157884" y="1744687"/>
            <a:ext cx="1431245" cy="1110286"/>
            <a:chOff x="917" y="1037"/>
            <a:chExt cx="953" cy="576"/>
          </a:xfrm>
        </p:grpSpPr>
        <p:sp>
          <p:nvSpPr>
            <p:cNvPr id="45073" name="AutoShap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17" y="1037"/>
              <a:ext cx="953" cy="470"/>
            </a:xfrm>
            <a:prstGeom prst="homePlate">
              <a:avLst>
                <a:gd name="adj" fmla="val 22239"/>
              </a:avLst>
            </a:prstGeom>
            <a:solidFill>
              <a:srgbClr val="DCE6F2"/>
            </a:solidFill>
            <a:ln w="9525" algn="ctr">
              <a:solidFill>
                <a:srgbClr val="B9CDE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91440" bIns="91440"/>
            <a:lstStyle/>
            <a:p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4" name="Rectangle 22"/>
            <p:cNvSpPr>
              <a:spLocks noChangeArrowheads="1"/>
            </p:cNvSpPr>
            <p:nvPr/>
          </p:nvSpPr>
          <p:spPr bwMode="auto">
            <a:xfrm>
              <a:off x="944" y="1165"/>
              <a:ext cx="835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0" tIns="45696" rIns="91390" bIns="45696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Community Impact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12064" y="160919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80808"/>
                </a:solidFill>
              </a:rPr>
              <a:t>Thai Farms</a:t>
            </a:r>
            <a:endParaRPr lang="en-US" sz="2800" dirty="0">
              <a:solidFill>
                <a:srgbClr val="080808"/>
              </a:solidFill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212" y="123839"/>
            <a:ext cx="1128244" cy="71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53" y="2911615"/>
            <a:ext cx="2618458" cy="196516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PET\Downloads\amag7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2399110"/>
            <a:ext cx="8303173" cy="1815882"/>
          </a:xfrm>
          <a:prstGeom prst="rect">
            <a:avLst/>
          </a:prstGeom>
          <a:solidFill>
            <a:srgbClr val="C7D6EE">
              <a:lumMod val="50000"/>
              <a:alpha val="69000"/>
            </a:srgbClr>
          </a:solidFill>
        </p:spPr>
        <p:txBody>
          <a:bodyPr wrap="square">
            <a:spAutoFit/>
          </a:bodyPr>
          <a:lstStyle/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Introduction</a:t>
            </a:r>
          </a:p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World Food </a:t>
            </a:r>
            <a:r>
              <a:rPr lang="en-US" sz="2800" b="1" kern="0" spc="-60" dirty="0" err="1" smtClean="0">
                <a:solidFill>
                  <a:prstClr val="white"/>
                </a:solidFill>
                <a:ea typeface="Times New Roman"/>
              </a:rPr>
              <a:t>Programme</a:t>
            </a:r>
            <a:endParaRPr lang="en-US" sz="2800" b="1" kern="0" spc="-60" dirty="0" smtClean="0">
              <a:solidFill>
                <a:prstClr val="white"/>
              </a:solidFill>
              <a:ea typeface="Times New Roman"/>
            </a:endParaRPr>
          </a:p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Flour Mills of Nigeria/Thai Farms</a:t>
            </a:r>
          </a:p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Better Trading Company (Cape Town)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788" y="257175"/>
            <a:ext cx="7707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 dirty="0">
                <a:solidFill>
                  <a:prstClr val="white"/>
                </a:solidFill>
                <a:latin typeface="HelveticaNeueLT Pro 65 Md" pitchFamily="34" charset="0"/>
              </a:rPr>
              <a:t>Agenda</a:t>
            </a:r>
            <a:endParaRPr lang="en-GB" sz="3600" spc="-100" dirty="0">
              <a:solidFill>
                <a:prstClr val="white"/>
              </a:solidFill>
              <a:latin typeface="HelveticaNeueLT Pro 65 M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82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19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 descr="The Better Trading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44" y="349534"/>
            <a:ext cx="1220081" cy="12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57082" y="1069138"/>
            <a:ext cx="7829719" cy="403825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Investor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: Shell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Foundation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offices CT, London, Harare</a:t>
            </a: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Agriculture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investment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holding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company</a:t>
            </a: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Undertakes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TA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Market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access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product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development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feasibility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study</a:t>
            </a:r>
            <a:endParaRPr lang="fr-CH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Southern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&amp;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Eastern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Africa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PET\Downloads\amag7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" y="2399110"/>
            <a:ext cx="8387257" cy="1815882"/>
          </a:xfrm>
          <a:prstGeom prst="rect">
            <a:avLst/>
          </a:prstGeom>
          <a:solidFill>
            <a:srgbClr val="C7D6EE">
              <a:lumMod val="50000"/>
              <a:alpha val="69000"/>
            </a:srgbClr>
          </a:solidFill>
        </p:spPr>
        <p:txBody>
          <a:bodyPr wrap="square">
            <a:spAutoFit/>
          </a:bodyPr>
          <a:lstStyle/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Introduction </a:t>
            </a:r>
          </a:p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World Food </a:t>
            </a:r>
            <a:r>
              <a:rPr lang="en-US" sz="2800" b="1" kern="0" spc="-60" dirty="0" err="1" smtClean="0">
                <a:solidFill>
                  <a:prstClr val="white"/>
                </a:solidFill>
                <a:ea typeface="Times New Roman"/>
              </a:rPr>
              <a:t>Programme</a:t>
            </a:r>
            <a:endParaRPr lang="en-US" sz="2800" b="1" kern="0" spc="-60" dirty="0" smtClean="0">
              <a:solidFill>
                <a:prstClr val="white"/>
              </a:solidFill>
              <a:ea typeface="Times New Roman"/>
            </a:endParaRPr>
          </a:p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Flour Mills of Nigeria/Thai Farms</a:t>
            </a:r>
          </a:p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Better Trading Company (Cape Town)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788" y="257175"/>
            <a:ext cx="7707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 dirty="0">
                <a:solidFill>
                  <a:prstClr val="white"/>
                </a:solidFill>
                <a:latin typeface="HelveticaNeueLT Pro 65 Md" pitchFamily="34" charset="0"/>
              </a:rPr>
              <a:t>Agenda</a:t>
            </a:r>
            <a:endParaRPr lang="en-GB" sz="3600" spc="-100" dirty="0">
              <a:solidFill>
                <a:prstClr val="white"/>
              </a:solidFill>
              <a:latin typeface="HelveticaNeueLT Pro 65 M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36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20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 descr="The Better Trading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85" y="192449"/>
            <a:ext cx="1220081" cy="12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57082" y="1069138"/>
            <a:ext cx="7829719" cy="403825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Partnership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with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Elephant Pepper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Company</a:t>
            </a:r>
            <a:endParaRPr lang="fr-CH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Export Tabasco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Chillies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in  Zimbabwe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Train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project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launched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mid-2009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Over 200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small-holder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farmers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planting</a:t>
            </a: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2064" y="192449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80808"/>
                </a:solidFill>
              </a:rPr>
              <a:t>Chilly Project in Zimbabwe</a:t>
            </a:r>
            <a:endParaRPr lang="en-US" sz="2800" dirty="0">
              <a:solidFill>
                <a:srgbClr val="080808"/>
              </a:solidFill>
            </a:endParaRPr>
          </a:p>
        </p:txBody>
      </p:sp>
      <p:pic>
        <p:nvPicPr>
          <p:cNvPr id="7" name="Picture 2" descr="http://www.thebettertradingcompany.com/assets/images/site-images/chillis_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3" y="2102059"/>
            <a:ext cx="2360285" cy="29513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21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 descr="The Better Trading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85" y="192449"/>
            <a:ext cx="1220081" cy="12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57082" y="1069138"/>
            <a:ext cx="7829719" cy="403825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Operated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by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Earthoil</a:t>
            </a:r>
            <a:endParaRPr lang="fr-CH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400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small-scale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farmers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producing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tea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tree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crop</a:t>
            </a:r>
            <a:endParaRPr lang="fr-CH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Finance,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upervision and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m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entoring</a:t>
            </a:r>
            <a:endParaRPr lang="fr-CH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Oils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sold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to The Body Shop</a:t>
            </a: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2064" y="192449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80808"/>
                </a:solidFill>
              </a:rPr>
              <a:t>Tea Tree Oil Project in Kenya</a:t>
            </a:r>
            <a:endParaRPr lang="en-US" sz="2800" dirty="0">
              <a:solidFill>
                <a:srgbClr val="080808"/>
              </a:solidFill>
            </a:endParaRPr>
          </a:p>
        </p:txBody>
      </p:sp>
      <p:pic>
        <p:nvPicPr>
          <p:cNvPr id="8" name="Picture 4" descr="http://www.thebettertradingcompany.com/assets/images/site-images/better-products-teatre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/>
          <a:stretch/>
        </p:blipFill>
        <p:spPr bwMode="auto">
          <a:xfrm>
            <a:off x="6316719" y="2185529"/>
            <a:ext cx="2785250" cy="24360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:\COMMUNITIES\Community Management\Consumer Related Industries\1 DAVOS\AM14\0. Publications\1. Industry Vision\1. Pictures\Contents Side Pic_90008173 (Large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26199" r="69" b="23905"/>
          <a:stretch/>
        </p:blipFill>
        <p:spPr bwMode="auto">
          <a:xfrm>
            <a:off x="-19050" y="1"/>
            <a:ext cx="9163050" cy="51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" y="2145194"/>
            <a:ext cx="6772275" cy="523220"/>
          </a:xfrm>
          <a:prstGeom prst="rect">
            <a:avLst/>
          </a:prstGeom>
          <a:solidFill>
            <a:srgbClr val="C7D6EE">
              <a:lumMod val="50000"/>
              <a:alpha val="91000"/>
            </a:srgbClr>
          </a:solidFill>
        </p:spPr>
        <p:txBody>
          <a:bodyPr wrap="square">
            <a:spAutoFit/>
          </a:bodyPr>
          <a:lstStyle/>
          <a:p>
            <a:pPr marL="258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spc="-60" dirty="0" smtClean="0">
                <a:solidFill>
                  <a:prstClr val="white"/>
                </a:solidFill>
                <a:ea typeface="Times New Roman"/>
              </a:rPr>
              <a:t>	</a:t>
            </a: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Thank You</a:t>
            </a:r>
            <a:endParaRPr lang="en-US" sz="2200" kern="0" spc="-60" dirty="0">
              <a:solidFill>
                <a:prstClr val="white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823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PET\Downloads\amag7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2399110"/>
            <a:ext cx="6772275" cy="523220"/>
          </a:xfrm>
          <a:prstGeom prst="rect">
            <a:avLst/>
          </a:prstGeom>
          <a:solidFill>
            <a:srgbClr val="C7D6EE">
              <a:lumMod val="50000"/>
              <a:alpha val="69000"/>
            </a:srgbClr>
          </a:solidFill>
        </p:spPr>
        <p:txBody>
          <a:bodyPr wrap="square">
            <a:spAutoFit/>
          </a:bodyPr>
          <a:lstStyle/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788" y="257175"/>
            <a:ext cx="7707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 dirty="0">
                <a:solidFill>
                  <a:prstClr val="white"/>
                </a:solidFill>
                <a:latin typeface="HelveticaNeueLT Pro 65 Md" pitchFamily="34" charset="0"/>
              </a:rPr>
              <a:t>Agenda</a:t>
            </a:r>
            <a:endParaRPr lang="en-GB" sz="3600" spc="-100" dirty="0">
              <a:solidFill>
                <a:prstClr val="white"/>
              </a:solidFill>
              <a:latin typeface="HelveticaNeueLT Pro 65 M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11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50785" y="680248"/>
            <a:ext cx="7115403" cy="403825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Private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equity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and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corporate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finance (CA) SA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Boards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of Land Bank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&amp;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Senwes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Afdb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advisory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Course-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work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(Harvard HKS MPA)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Co-founded by AU,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Nepad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and WEF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Active in ten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countries and three more on board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Over $10bn of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committed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investments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from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over 200 countries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5061" name="Group 31"/>
          <p:cNvGrpSpPr>
            <a:grpSpLocks/>
          </p:cNvGrpSpPr>
          <p:nvPr/>
        </p:nvGrpSpPr>
        <p:grpSpPr bwMode="auto">
          <a:xfrm>
            <a:off x="157884" y="1110821"/>
            <a:ext cx="1431245" cy="548441"/>
            <a:chOff x="917" y="1037"/>
            <a:chExt cx="953" cy="470"/>
          </a:xfrm>
        </p:grpSpPr>
        <p:sp>
          <p:nvSpPr>
            <p:cNvPr id="45073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17" y="1037"/>
              <a:ext cx="953" cy="470"/>
            </a:xfrm>
            <a:prstGeom prst="homePlate">
              <a:avLst>
                <a:gd name="adj" fmla="val 22239"/>
              </a:avLst>
            </a:prstGeom>
            <a:solidFill>
              <a:srgbClr val="DCE6F2"/>
            </a:solidFill>
            <a:ln w="9525" algn="ctr">
              <a:solidFill>
                <a:srgbClr val="B9CDE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91440" bIns="91440"/>
            <a:lstStyle/>
            <a:p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4" name="Rectangle 22"/>
            <p:cNvSpPr>
              <a:spLocks noChangeArrowheads="1"/>
            </p:cNvSpPr>
            <p:nvPr/>
          </p:nvSpPr>
          <p:spPr bwMode="auto">
            <a:xfrm>
              <a:off x="944" y="1165"/>
              <a:ext cx="83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0" tIns="45696" rIns="91390" bIns="45696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Experience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063" name="Group 31"/>
          <p:cNvGrpSpPr>
            <a:grpSpLocks/>
          </p:cNvGrpSpPr>
          <p:nvPr/>
        </p:nvGrpSpPr>
        <p:grpSpPr bwMode="auto">
          <a:xfrm>
            <a:off x="182700" y="3590671"/>
            <a:ext cx="1641501" cy="749136"/>
            <a:chOff x="917" y="1037"/>
            <a:chExt cx="1093" cy="495"/>
          </a:xfrm>
        </p:grpSpPr>
        <p:sp>
          <p:nvSpPr>
            <p:cNvPr id="45069" name="AutoShap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17" y="1037"/>
              <a:ext cx="953" cy="470"/>
            </a:xfrm>
            <a:prstGeom prst="homePlate">
              <a:avLst>
                <a:gd name="adj" fmla="val 22239"/>
              </a:avLst>
            </a:prstGeom>
            <a:solidFill>
              <a:srgbClr val="DCE6F2"/>
            </a:solidFill>
            <a:ln w="9525" algn="ctr">
              <a:solidFill>
                <a:srgbClr val="B9CDE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91440" bIns="91440"/>
            <a:lstStyle/>
            <a:p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0" name="Rectangle 22"/>
            <p:cNvSpPr>
              <a:spLocks noChangeArrowheads="1"/>
            </p:cNvSpPr>
            <p:nvPr/>
          </p:nvSpPr>
          <p:spPr bwMode="auto">
            <a:xfrm>
              <a:off x="944" y="1084"/>
              <a:ext cx="106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0" tIns="45696" rIns="91390" bIns="45696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WEF Grow Africa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12064" y="192449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80808"/>
                </a:solidFill>
              </a:rPr>
              <a:t>Introduction</a:t>
            </a:r>
            <a:endParaRPr lang="en-US" sz="2800" dirty="0">
              <a:solidFill>
                <a:srgbClr val="080808"/>
              </a:solidFill>
            </a:endParaRPr>
          </a:p>
        </p:txBody>
      </p:sp>
      <p:pic>
        <p:nvPicPr>
          <p:cNvPr id="2050" name="Picture 2" descr="http://www.egfar.org/sites/default/files/imagecache/node-image/content/grow_africa_logo_squ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02" y="2124659"/>
            <a:ext cx="2972300" cy="8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50785" y="1058608"/>
            <a:ext cx="7115403" cy="403825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Development</a:t>
            </a: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Skills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example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Buhler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Africa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Milling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School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Giving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locals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the chance to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develop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and 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to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be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included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in the value-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chain</a:t>
            </a: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12064" y="192449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80808"/>
                </a:solidFill>
              </a:rPr>
              <a:t>Introduction</a:t>
            </a:r>
          </a:p>
        </p:txBody>
      </p: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93341" y="2061411"/>
            <a:ext cx="1641501" cy="711301"/>
            <a:chOff x="917" y="1037"/>
            <a:chExt cx="1093" cy="470"/>
          </a:xfrm>
        </p:grpSpPr>
        <p:sp>
          <p:nvSpPr>
            <p:cNvPr id="15" name="AutoShap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17" y="1037"/>
              <a:ext cx="953" cy="470"/>
            </a:xfrm>
            <a:prstGeom prst="homePlate">
              <a:avLst>
                <a:gd name="adj" fmla="val 22239"/>
              </a:avLst>
            </a:prstGeom>
            <a:solidFill>
              <a:srgbClr val="DCE6F2"/>
            </a:solidFill>
            <a:ln w="9525" algn="ctr">
              <a:solidFill>
                <a:srgbClr val="B9CDE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91440" bIns="91440"/>
            <a:lstStyle/>
            <a:p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944" y="1161"/>
              <a:ext cx="106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0" tIns="45696" rIns="91390" bIns="45696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Focus of Talk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2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PET\Downloads\amag7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2399110"/>
            <a:ext cx="6772275" cy="954107"/>
          </a:xfrm>
          <a:prstGeom prst="rect">
            <a:avLst/>
          </a:prstGeom>
          <a:solidFill>
            <a:srgbClr val="C7D6EE">
              <a:lumMod val="50000"/>
              <a:alpha val="69000"/>
            </a:srgbClr>
          </a:solidFill>
        </p:spPr>
        <p:txBody>
          <a:bodyPr wrap="square">
            <a:spAutoFit/>
          </a:bodyPr>
          <a:lstStyle/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Introduction</a:t>
            </a:r>
          </a:p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World Food </a:t>
            </a:r>
            <a:r>
              <a:rPr lang="en-US" sz="2800" b="1" kern="0" spc="-60" dirty="0" err="1" smtClean="0">
                <a:solidFill>
                  <a:prstClr val="white"/>
                </a:solidFill>
                <a:ea typeface="Times New Roman"/>
              </a:rPr>
              <a:t>Programme</a:t>
            </a:r>
            <a:endParaRPr lang="en-US" sz="2800" b="1" kern="0" spc="-60" dirty="0" smtClean="0">
              <a:solidFill>
                <a:prstClr val="white"/>
              </a:solidFill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88" y="257175"/>
            <a:ext cx="7707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 dirty="0">
                <a:solidFill>
                  <a:prstClr val="white"/>
                </a:solidFill>
                <a:latin typeface="HelveticaNeueLT Pro 65 Md" pitchFamily="34" charset="0"/>
              </a:rPr>
              <a:t>Agenda</a:t>
            </a:r>
            <a:endParaRPr lang="en-GB" sz="3600" spc="-100" dirty="0">
              <a:solidFill>
                <a:prstClr val="white"/>
              </a:solidFill>
              <a:latin typeface="HelveticaNeueLT Pro 65 M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26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kantek.de/images/hal%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41" y="1416371"/>
            <a:ext cx="2000929" cy="11665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4201" y="602934"/>
            <a:ext cx="5827330" cy="4540565"/>
          </a:xfrm>
        </p:spPr>
        <p:txBody>
          <a:bodyPr>
            <a:noAutofit/>
          </a:bodyPr>
          <a:lstStyle/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Sourcing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raw materials (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eg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grain) from rural farmers where possible instead of importing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Cause of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food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shortage: high perishables due to lack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of storage </a:t>
            </a:r>
          </a:p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Solution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Set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up food warehouse in Uganda with 3 keyholes (to build trust amongst villages) – funded by Japan (JICA). This broke decades of food aid.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CH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5061" name="Group 31"/>
          <p:cNvGrpSpPr>
            <a:grpSpLocks/>
          </p:cNvGrpSpPr>
          <p:nvPr/>
        </p:nvGrpSpPr>
        <p:grpSpPr bwMode="auto">
          <a:xfrm>
            <a:off x="157884" y="1097456"/>
            <a:ext cx="1431245" cy="1011448"/>
            <a:chOff x="917" y="1018"/>
            <a:chExt cx="953" cy="633"/>
          </a:xfrm>
        </p:grpSpPr>
        <p:sp>
          <p:nvSpPr>
            <p:cNvPr id="45073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17" y="1037"/>
              <a:ext cx="953" cy="470"/>
            </a:xfrm>
            <a:prstGeom prst="homePlate">
              <a:avLst>
                <a:gd name="adj" fmla="val 22239"/>
              </a:avLst>
            </a:prstGeom>
            <a:solidFill>
              <a:srgbClr val="DCE6F2"/>
            </a:solidFill>
            <a:ln w="9525" algn="ctr">
              <a:solidFill>
                <a:srgbClr val="B9CDE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91440" bIns="91440"/>
            <a:lstStyle/>
            <a:p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4" name="Rectangle 22"/>
            <p:cNvSpPr>
              <a:spLocks noChangeArrowheads="1"/>
            </p:cNvSpPr>
            <p:nvPr/>
          </p:nvSpPr>
          <p:spPr bwMode="auto">
            <a:xfrm>
              <a:off x="944" y="1018"/>
              <a:ext cx="835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0" tIns="45696" rIns="91390" bIns="45696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Buying raw materials locally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063" name="Group 31"/>
          <p:cNvGrpSpPr>
            <a:grpSpLocks/>
          </p:cNvGrpSpPr>
          <p:nvPr/>
        </p:nvGrpSpPr>
        <p:grpSpPr bwMode="auto">
          <a:xfrm>
            <a:off x="107607" y="2893899"/>
            <a:ext cx="1784255" cy="904346"/>
            <a:chOff x="867" y="1028"/>
            <a:chExt cx="1066" cy="479"/>
          </a:xfrm>
        </p:grpSpPr>
        <p:sp>
          <p:nvSpPr>
            <p:cNvPr id="45069" name="AutoShap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17" y="1037"/>
              <a:ext cx="953" cy="470"/>
            </a:xfrm>
            <a:prstGeom prst="homePlate">
              <a:avLst>
                <a:gd name="adj" fmla="val 22239"/>
              </a:avLst>
            </a:prstGeom>
            <a:solidFill>
              <a:srgbClr val="DCE6F2"/>
            </a:solidFill>
            <a:ln w="9525" algn="ctr">
              <a:solidFill>
                <a:srgbClr val="B9CDE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91440" bIns="91440"/>
            <a:lstStyle/>
            <a:p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0" name="Rectangle 22"/>
            <p:cNvSpPr>
              <a:spLocks noChangeArrowheads="1"/>
            </p:cNvSpPr>
            <p:nvPr/>
          </p:nvSpPr>
          <p:spPr bwMode="auto">
            <a:xfrm>
              <a:off x="867" y="1028"/>
              <a:ext cx="1066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0" tIns="45696" rIns="91390" bIns="45696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Solutions based on deep insight on problem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12064" y="160919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80808"/>
                </a:solidFill>
              </a:rPr>
              <a:t>World Food </a:t>
            </a:r>
            <a:r>
              <a:rPr lang="en-US" sz="2800" dirty="0" err="1" smtClean="0">
                <a:solidFill>
                  <a:srgbClr val="080808"/>
                </a:solidFill>
              </a:rPr>
              <a:t>Programme</a:t>
            </a:r>
            <a:endParaRPr lang="en-US" sz="2800" dirty="0">
              <a:solidFill>
                <a:srgbClr val="080808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13" y="97859"/>
            <a:ext cx="646338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3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312275" y="613445"/>
            <a:ext cx="6621525" cy="2213869"/>
          </a:xfrm>
        </p:spPr>
        <p:txBody>
          <a:bodyPr>
            <a:noAutofit/>
          </a:bodyPr>
          <a:lstStyle/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Dairy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industry flourished when procurement moved from traditional food aid to local procurement </a:t>
            </a:r>
          </a:p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40% of food aid delivered by swipe cards or cell phones. Every recipient of food got a card and there are screens to monitor who is buying food. </a:t>
            </a:r>
          </a:p>
          <a:p>
            <a:pPr marL="171450" lvl="2" indent="-1714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Shop owners, local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dairy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and milk producers grew significantly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en-GB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86801" y="4935141"/>
            <a:ext cx="358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algn="r" eaLnBrk="0" hangingPunct="0">
              <a:spcBef>
                <a:spcPts val="1200"/>
              </a:spcBef>
              <a:buFont typeface="Arial" pitchFamily="34" charset="0"/>
              <a:buNone/>
              <a:defRPr/>
            </a:pPr>
            <a:fld id="{10237334-0141-4DEC-A79B-A96F43BBA013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algn="r" eaLnBrk="0" hangingPunct="0">
                <a:spcBef>
                  <a:spcPts val="1200"/>
                </a:spcBef>
                <a:buFont typeface="Arial" pitchFamily="34" charset="0"/>
                <a:buNone/>
                <a:defRPr/>
              </a:pPr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5061" name="Group 31"/>
          <p:cNvGrpSpPr>
            <a:grpSpLocks/>
          </p:cNvGrpSpPr>
          <p:nvPr/>
        </p:nvGrpSpPr>
        <p:grpSpPr bwMode="auto">
          <a:xfrm>
            <a:off x="168394" y="1738565"/>
            <a:ext cx="1912654" cy="1310048"/>
            <a:chOff x="917" y="1018"/>
            <a:chExt cx="953" cy="489"/>
          </a:xfrm>
        </p:grpSpPr>
        <p:sp>
          <p:nvSpPr>
            <p:cNvPr id="45073" name="AutoShap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17" y="1037"/>
              <a:ext cx="953" cy="470"/>
            </a:xfrm>
            <a:prstGeom prst="homePlate">
              <a:avLst>
                <a:gd name="adj" fmla="val 22239"/>
              </a:avLst>
            </a:prstGeom>
            <a:solidFill>
              <a:srgbClr val="DCE6F2"/>
            </a:solidFill>
            <a:ln w="9525" algn="ctr">
              <a:solidFill>
                <a:srgbClr val="B9CDE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91440" bIns="91440"/>
            <a:lstStyle/>
            <a:p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4" name="Rectangle 22"/>
            <p:cNvSpPr>
              <a:spLocks noChangeArrowheads="1"/>
            </p:cNvSpPr>
            <p:nvPr/>
          </p:nvSpPr>
          <p:spPr bwMode="auto">
            <a:xfrm>
              <a:off x="944" y="1018"/>
              <a:ext cx="835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0" tIns="45696" rIns="91390" bIns="45696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endParaRPr lang="en-US" sz="14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defTabSz="912813" eaLnBrk="0" hangingPunct="0">
                <a:spcBef>
                  <a:spcPct val="20000"/>
                </a:spcBef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Developing West Bank Gaza Diary 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ndustry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12064" y="108369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80808"/>
                </a:solidFill>
              </a:rPr>
              <a:t>World Food </a:t>
            </a:r>
            <a:r>
              <a:rPr lang="en-US" sz="2800" dirty="0" err="1" smtClean="0">
                <a:solidFill>
                  <a:srgbClr val="080808"/>
                </a:solidFill>
              </a:rPr>
              <a:t>Programme</a:t>
            </a:r>
            <a:endParaRPr lang="en-US" sz="2800" dirty="0">
              <a:solidFill>
                <a:srgbClr val="080808"/>
              </a:solidFill>
            </a:endParaRPr>
          </a:p>
        </p:txBody>
      </p:sp>
      <p:sp>
        <p:nvSpPr>
          <p:cNvPr id="2" name="AutoShape 2" descr="https://encrypted-tbn1.gstatic.com/images?q=tbn:ANd9GcSBdjnO9hEA2teQT5A5pBJ9cKrVFAVq0BbPwaePAonY2eYCabY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48" y="3908395"/>
            <a:ext cx="2455370" cy="11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PET\Downloads\amag7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2399110"/>
            <a:ext cx="6772275" cy="1384995"/>
          </a:xfrm>
          <a:prstGeom prst="rect">
            <a:avLst/>
          </a:prstGeom>
          <a:solidFill>
            <a:srgbClr val="C7D6EE">
              <a:lumMod val="50000"/>
              <a:alpha val="69000"/>
            </a:srgbClr>
          </a:solidFill>
        </p:spPr>
        <p:txBody>
          <a:bodyPr wrap="square">
            <a:spAutoFit/>
          </a:bodyPr>
          <a:lstStyle/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Introduction</a:t>
            </a:r>
          </a:p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World Food </a:t>
            </a:r>
            <a:r>
              <a:rPr lang="en-US" sz="2800" b="1" kern="0" spc="-60" dirty="0" err="1" smtClean="0">
                <a:solidFill>
                  <a:prstClr val="white"/>
                </a:solidFill>
                <a:ea typeface="Times New Roman"/>
              </a:rPr>
              <a:t>Programme</a:t>
            </a:r>
            <a:endParaRPr lang="en-US" sz="2800" b="1" kern="0" spc="-60" dirty="0" smtClean="0">
              <a:solidFill>
                <a:prstClr val="white"/>
              </a:solidFill>
              <a:ea typeface="Times New Roman"/>
            </a:endParaRPr>
          </a:p>
          <a:p>
            <a:pPr marL="898525" indent="-639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kern="0" spc="-60" dirty="0" smtClean="0">
                <a:solidFill>
                  <a:prstClr val="white"/>
                </a:solidFill>
                <a:ea typeface="Times New Roman"/>
              </a:rPr>
              <a:t>Flour Mills of Nigeria/Thai Farms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788" y="257175"/>
            <a:ext cx="7707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 dirty="0">
                <a:solidFill>
                  <a:prstClr val="white"/>
                </a:solidFill>
                <a:latin typeface="HelveticaNeueLT Pro 65 Md" pitchFamily="34" charset="0"/>
              </a:rPr>
              <a:t>Agenda</a:t>
            </a:r>
            <a:endParaRPr lang="en-GB" sz="3600" spc="-100" dirty="0">
              <a:solidFill>
                <a:prstClr val="white"/>
              </a:solidFill>
              <a:latin typeface="HelveticaNeueLT Pro 65 M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51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14.5"/>
  <p:tag name="ORIGTOP" val="72.5"/>
  <p:tag name="ORIGHEIGHT" val="54"/>
  <p:tag name="ORIGWIDTH" val="43.75"/>
  <p:tag name="THINKCELLSHAPEDONOTDELETE" val="pBeZG5Nqbl0WjOEGB0QZBd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19697057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-18029152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fsmmdE1YEOlLLZmDOLpPCYsx5PweDf7/snJPgE1h7AWBNoHiL85y3ge/aFAvYaU+Ocq7XlioMhFUG6ZMwudsb8dAXoWDw1vwBODPK6iMdrclI1onImbgxKRWMpIMHFjWn+XuvTiDVw4ZQoljKoj/+k6X/YAEXjXW/nOQyqMZDHaZuNf/+08mDg2cyz2uFEQDuXGJ4Mwx0u8nCqnjqA4HQEOODYCmuwQdh6hHkifqfUYy19rpIvges1NiAOg3oe/YD5rCISb0k98DAVRTZUcjAEIRs9NkxTDJ3K/Yh2VbAV4F+rizaKrMOLYWCE3ty6WxvjPmIG/Q4w/ZDwDLhx9OZLyRyEamp7KqnyDWYIKDtJ7HJM9nY7z3x1fdBZc2RJq5SPrAS+gJwhsW50g8stgCYc/wdo8t6xXAS0SKkMkQJxmyzhcNr0V470i75I6TT9YIgW45d6e4rWS06FIJaF2EvHWoBVH3/4UJv2mAf4UfF9IRT1UnYEIB/m3Go9ozxwZqRoInEcvit83+ptkt+BgGgus2nViLYVkD5+GmZdRfyI0emPmnAtopy6lsWeguLJLQ2kXF6+dEUfNHNPLfXxojHp5U4zkk+pWXpDRZW8gZy1PjzdQSDvWCySiXJfZJ/kdVyAJ645JfMR5LFBVTfz5gArGXNc35YJ/mPQ0J+TETN1xT7NRSwKtNxkX13Ad6gWdv81xPICRedzZVR7KKKdOxa42MjUb/Rc4gx3+TAu6oFlnVWSoltZe0D520Nx0ZRSMXB+lJxvyP6NcDO/hdTIgkT4p5q8Pw1eu1hPs/qHLcl7AzP5yP0gyXpyGWyEg0f/Qi5RAzIpZ1BdlCeqT7YrnqjL2TkIyJI5B81+7ftg2FcTUnOOzX7ojoi3oMtyU6jZoJUGVoyelTt1Hezry94CJsGrRvAfYoo8H+Yx74S/BkOhn72BkWoehQC0VSEnob5spnyghS2hENy+UNJAHMzgUcjDYWfCYxHt4PJLQFXSqtmJ6Tc5cKS/QFZkzrkqposQZxxjYAOciSlE/fIqJkzw4Spq5CyJGNRXP7+7OLfttWMU0yJo+mCfQngx/g07+ZArPk/VVrjd3aGShTOaIHXUREajAsPEXVSnF0gzZBzQCOjdX5RGeASs8edQHD421l50+Fhnc1oqALx3GDE/hsfggNOWB2vmeWZjidJnzS6mtxDf6yOpmYp+d8iZEH6Bko+Lnd0z54LqKZpB1DuIjHTuA8pXzdBCoOUSJtaOD93ARv87rjGNgVCEyVq3gQL3kKeOpC6/1oup5MaJGJUYDi3DVWvImpbZSOz6/2/gd2kG4zs3jCq8LNyDAJyuwYO3/hEvBRHFdquF6NfGNZwG61mNBC4mgCeU6tnbcuD8nnNYGnO+/6t/MjHkiOaKA3Qw7RbsigcsoCK88y9eVS0PMpE2aw8E4Azs5gndrg/NiZ9XU09mLLieCScFZ9jK9R7NuwCrnwxZ/pe86EGX+lPdeq00JAxQ5eQsIhw132lwGFI2/HZt9RJcjgC28yvXMqbfNqxkDeQAx7FPPvHyTf/2f64CarBTEonmopXiKxfoa/NrRVHcYQ5hgD50chiTRARYRlHevPkJXpvJgecEOt2Ri6HZiMZTtNj5t5gYuBIzgQEmfz3FYj0Z9/39flGAS78/d9AREJ6IBnoDerMFKlBsqM1FZdGNknyrTtOcQBGKOKLE967OB0VBz3fynxPrEMvgdU5CqyGNm3KmDIY7e2dDRiVkTL2lJ5S3WgYJ2IT/Br/0b7MWfLzNJlitKsT8eMTCxnfpkUb3iwNupqktRNiqhAh+V9JpGpK+MN1/9LSCTyb+sFRGXMs/R717VBZCIPpK6oUbMVv4jW9rQp/Y/744s5sdnXWjU82bo7wcihepVhrvAkzTq5Jxe4mFYpWa0N0LZGS28UPq6t0Px4LIbaJhHd9P9EjjsXiJ/LmFfBm5QM4w0AScpwbgBIsXR+GW2ZxgVt6IQT9DHVqQnklQExeVtVaY3y1T3ht4eGeUahiivpvZvkIughQOxq3OqxGT09nbpP04vsfIYnkZ8b5G0K3cZdDPDxEt7av3vK6gyr1yp1yPOnGntNFYjIBpZ4oJmMRgPmwvbjHQ48GM05fxM+LMbVP5yXo0RmbIAxrQ9Ons3UXOWMBLjrWXde7HCRE78WK/dsB5uxfCI/PIlx8hHPh57btoXo+tEiPgP+63Y7Lu9B5EaxwLbcndPUGvkCahJOC37CeBMZ4yP2VaWXMvQCSYixhi3l5z5o8kTsqdkGW5IrBtbdpF124Vejl/hBT49JjxRkWI6UFY2aR17k3so4b/DFe25xPxroVAJMEE81Fa4VsGCEHXOTWl2/r9NSPxBn+jd7ImqN9D8aAi8Nbn688/p9A3MHfAjWK1tkZYwGW67HBkcWphWHD6fNkxqGKDL5TZBsjzsvb5fzsX6ncE3LETubd+j16Zub5iqmv46/YbYDNNt8930ccTFqV0ujRgOqldIgRWFxSTm+MOQEcs7zBcC4P4w79WEvjHIxDvW7ZTkHc4yfUr6AzxOA8s1GqQJwdeRgnYifw0lCRdJizez3HpZriTSTuqH90kRaGyzFLmzMrx2cdJOIMxArhju18PZhzCXnRdOE11eLR5K8St08D+np4yUPs+49EfMGTTiNwkTtZC0OtOKGkjuDaEzbcF/85iWdDCuPtZrk24q9EgGwFy4NX8dxBuoDAqv/yb6zx3xq0isYOh9Zz+lGdj7S26GaFc+gZynHSfuLJRSEEzVTuLmIx61ZiqODKUwRth+i9vsXcC2np7hStnB85T0yoK+2rHrSt6apC4yyc12KfN3EAuqnlgELrC5F5Tw/cke8kYQbkT+JyMAcTGCSSOnXRdwvZpmMKoo74DABA9MK2esg2u3fwcbQsfFpxkL0tvuaUEspr659HRU9EuGSeYQilosHYux4ZvOURP0OwYlk99Rb3qZkQvt5n5DSvS094SznQnEKiLy3yFxmJBARo4vfRcJg5iwykwI37S+IuIHOp3ckqTLZYGBydExlceV7BelRn7TfgNj8kFU83kRGXPs9KXmaVvyl0Adgu+qhvGPPtMtjqyGK4h6isHu/bLziYOEVYWee9bmTbVzu0ppsmkp1zP4OM7rbSC41jFhKUUmK2oqErjtgqDgMeGY3wui/wFc7ljWo3KGSXuaYm4cAoBKz+csvqCiVtrpL1xHW+iVm/PfZdSqrbhUt7aTmTVSemWFV1tmMmY+vhe81K63fv1aiZZESJd4QMhKC5a/8owNoH1ddfqaSk4C5Sw4BZACQt6oDXiyXqNBzvUn8t228enTRpVVRqYh8lxeVc4aY6ehoilNMkMCA4tZoLceS3xqULkBi7n5E39KQkl1Zw2Xo7lWP1ld3BCEeOrUlXB9oADp5z4s+/scWnilTLZQwafz1E3Wx7TRUmvHvp0dXcKtSeEzCjyERBbnkATejuoIae5lycOGlFQJxHcrDHzb2oQvklaG2sAIxil616CiepCSS+VZpOFZZtPAXfQ/XRIVMtBUYijZuNWWH1xrq2pEJw/McahkB8zwtPFyw5YP1LkT66SEiwsgLbs5zW18asqInK4VcCuD5H4/SRws38KGoypVrSO6O6fAIKYVI8eDGo6s6cnvZ63ibWmFAq6tbZoY12MkvCMEwKZWuCNqKXigRTQCq0aLiHkRYYxH0TfHTDRsvfxzkvY6ur6cykrl8SrTOFp6JBmAsW5L51dT9v+0xUYPHAGI7+7qKm43t2VtMACuvKhTSk0NBeogc5+1Y7IDeaeSXSJdJE1djHDpItJhyqq1fw0pY4Gzuwt4SPnfeospslRpLg4/TZuC3eJE5Dz4qa9NAQxR3u0OUBjcLg3hHJSkmnM7faZOtDI2hrfZB5nSLJ1i8lXQuHEzjPc1b6oRnYziTIS5CioPE8c1iYnib/apM4N5/fGd2ynuH6kawFdxmAdaVBvhsoizAr31/OXCXJ4wVlchGrxrK/DYBHlLnoEsk1sru5VTecE1UXsbM9IqJqLDr7NUXbvDh18H/Bp4st21NY5xYdW4615oU7h9IK9d5CmPb3GO1K/YCPQPgPPG796X/W9bnFI6wJOALoJ7/nlDaIIzfnvwdXf3V9NB7PFh8jTgl7SPJFHqaLknYO/3cRU3PjOpMzDMw0ccOU6imc1hzPUadtVbX4mppTREY+iq88l1fvPebdCfySglPztNl9d64dO1at6jDlUx8VpE9+2M+/oj6iD2NONS1pX6+GcI25zIdrn5ytRPAvfmb0F859BeWSv2aTTBSdjxEIzPh44tUbfOSf68NaDfhLbZ6Q1Sw0VkQ3B8vJese2qg/BkUfEaY2oA9dX9zTuti6BFgbxsoqFgPJJC+/EymqNEcJ4kQ2FpI6FfuWkKtGzf5Z/PLgJKafUpxxiA9nJ6aAmlS/VPm3XrOrvIjIvVEmmgEIcrLm8Aq5x1ip8FkhgfYHM2ucd4YOtrYd61rwPShjlcdB9rojp3lA1fbkbPQEMQMjgSsTBt/No/6V+PTD1BZZbf5yDKH5SDRAwgz9unbNIAZvswFZwrc+sooq/usuWdsyI93E874y5aQSqgTSwb+K2kkmg5bwWNDKW2enc5bMpchjeprHMrutJlwdCwJQgf0Hdmsr/aevEMOoplUM0ppGVTzD/Mnxzh7z6WsQ/yrk3AZPRBqAHhnHSch690B1C+Ri/5c8rrrfQFMHQlKcTdpOibrQ5DOcy2f/HDMt37NvX+WrGyWhRhG1QEjzx7SFwoUUDMpdI+oqpil2aKfT32aVHq/L5V04vjtGo8mlbi0KkDQwj7I7dv7wYtsWRWs6xJSpjys7nd3/t7dox7qrTTIq3mooQr/VD7zzy5hM0+HW2y0UXgss79OQnzjQWXAf/c723NYRhwY2EiA/2n5cZmdlooCJ8/kPP7Ci9CKCBvyha6JsQd8vVa+coyZT1sDXTwf/n8tPfHMvFx0YdMjyf4r/PBjBWQHSgiNoK1Ke7r1kYSxe0K+cgaL5jTvV3G+4FNlqZh8qkz1LW5GtblxKVSN08gVcNY7+ZqpdR4BI/kn62KxZ/pe2nXH0LVOHZgBCYosef00hv7wqUGqBvv36ZMRPr771gHEccS87KocqKDpQzQiPYDD2dAnwhzJd3m4WjO+iDYcDm2bppQR+wD44zouzJmFq+DW7ci6LmhFLu+nBrq0LQQcl24aZ64S3V2iNdwIiwi2KVhnj39z7tjfF8lNPo5KxI6QdzeX9qsroW/sviyG8ljWi4i4HYLfPJ43xwckChC+ztqNPfoRwRktbZKqkbD6/bWvB+dbjRTMKtZrrFlDR3BsNE+NGadNrdclFc//eFVvHnpmJoVS0bwfBhhTxRsGqa0n1Qm9joPmniqhp7qb8AJSiAn31mtgJGKM6ILww+SmHgE9pVgyUX8Y7gsjS0oM6yLCoDH3PV2zQIUx7s+F6AcldosJWbDoqiKWXfNeePumFfQqFufXbjXhKbx0P1VZmnUJNe4H2DriO2R62QpheCdr++nFJ+ChY5m6hgq5rkEsHavua1j6y91LGfP4AVIoaJlfGKNWT3MafN0/aGLxqLVWkIofRzhp6QdCAkoTgvcdvivb9fMsh/ao7Qv9ajVdffDvjEnGRJJxGFZ83j5vumRl4fuZLDDUp6eVlh+JU9BkdGDNR3P/LVR+5hvoLnuiPYa/c5MyBvsiW3VA8h67YTReis0GQXgnbsfhWXqj5uiZwaLmUdRszLuhMFLTMIPZv2on927Iug95h3nsZaqGOq81zkt9kR7xxG+IV76CSt6aLYKAYKO1P1NT4DT9tUm/Uk+XoDV0MWEiHy0sLLkP8iL2g6nGw7A4mcdtmmgfKgoq4Fpi+d37V4LALjeTsPYw+Uazf48+slQNcnaZIw8r53STBQX7BM5UZnhbei/BhB2AYNy8hq27pMCJSzOguDFAsrIy2cebs6BYz8aH8NOH/aEl9+upLjyioyOBItJk7wGPiTDPMo4BwtL18vuYXhnVLHOqneBdyVZGZ1Msf0hbmGMal9jqQ0c0XQZ2YJFw+++GCMUJXTtYuzGVi8RWC0MbE+MKN6c3K7bgVE1CaMDU3VBPJt6PZaMPTfA7SxdWx7NOJGz0y0feIof7dRL5xcGyoRH7Eb9RCPIKsoooMG1x8dSBaIRbmtb4r3pMdOS5cIUzpfSh7qKQZV+p0MAkMStOZEjxKMBfBfMgHlSggga3cILg5jUwRGjQXQqxQe8Gw4w51RCMMuuv9I44CmDtgusXpdosFHeqgN0mP7jr2GCJ5eciRPEl2vfeoxiF38S4EdeQv9eHe4TSxE16TAz7w/lLAFFMbfgMeFSs0569VkJ4NYymoELl+XGQ34OOl3nJvwhezqc5vjz5qMG/BkbnS79Kcy4GT3FmqJ32VC2xnbeo06JaYFDzgdTFWbyYOoVK/bTRU0NIViqA3yRRKzEV2F2W5yXGsR0zcFsuWARmN4XBI0cnG8er11Zd+dFEq0wL3lY1q2CDVAhldZ/V0/dwppG0/aBqsvsnDN3AStT485xnVatZTw+0jVsa91xPUILxRU6FKoPz9Yk06joOEygGjGlfojWA/pXEznWsFQ3cRzmlfOVsYNzbABh6+rRl2PkEOirTOORs93UD8PecskVB+VCXwQQf/6TE3OocNr7amLmDJEO3lEvq+hGggtPOGgF9CiXdLabrxQB4jLWix8wSqiBgIIDcI1v41ZezbQDclOlfZCpqNKh+6TgAVBONz+mT2bH41CA06o1wpPcJnE3VYiaNj14mTNPJRDPIVO131zaRzEzJsYyHENGBubQFveeQuAfEnalZl6yMdh4Ljws+pYqolvuTPpDUE2LCMZ7pRsWlJRY4xJW/ZtpU/7lF1WyTk6dJil+dbQ4azEcqTALPQguxg07UEURK34LDgvIVJgDy++46naO2kmzIFepAlRAEXDizZVF22lhpH3c2xkAqKEI6YnFGc2jbtwdY3sQBjhdmtpAUjGxNWCrTHmhWdLXtB5F9LzyJGgs6w0JkIpKHFYZERb0QUj13o3Od5UMwN2eEHw4O6WsZ8t5ZyJmR+yVsiEKrvnx5NwOxblBi5c7msY1Ff4ssG9yBqR+6tzcLR6bMCKZ5hE5Pr7xV7tkoxO1UZ397M37RKTVX87xJEOSG4GGf0Y/RY3Ed8ebWB45L0Qa1C6K7Ww3eUd5JrCctC7aP50YGzC4dYmbfRcDroo73S9Iyn2vQZltx25Z6MZWQ3RCZIq0in9TdzvgUCxjbXXpAKiDfIJw/oj7cXOuzBO3Q5tft4X81lSwd/s6rWWZA+JXar4xw9oAeNrGF+J0u2ATr7/p3lmIT3juiQkZDl0+5UBHOJ6fIz7y1tedzuz6hJN2ZD+kILqs+C6NaMdWFWG1a2wOajfT4DM2f+2imxi6c9zX0iZnLazWKzbu31AhZZGe7PalGOOZ9lrHrQgwK5/adWYhrsLI9aFM23Z+hewGP/yUBEHCFvFZv7NtSnMR8g6PWabydVfVW75wmj8u83E0R7m7pfKCv+1ZLsfaCvj/L1PPthkoil92uqKuUuk8KDMQiYnEUpyD44HG9lSFNk2z4mDTjmt9s25fPgXxd7KhDbgEdEoBCjK3xl15Ei1orCmN/Z9ydXluHtXa1T4ZdMZsoR7fe/mTVwBVeDKjA8NPSjNrR4SWXTRMIJ7imqMssnv7Gon7UgRQ+ZcXluxelphp63JSwZm+tYdinUldF7xerCwUUE4cD8QOWUd6FMQp2TiPZFp0oKrFFJPjJdEcAR5fEr+J7Fzc10hUB01B5WpCylDSvG4XS2EjJUKg79QbH2UDXcUcmC19K53194GWUSKrSOxdPJHNeQzgTtLrkDxZqZGw1KF4TdF+TKPf6jwMHDQTjTYARDZZ+buCvNkSLQiuj6FM4jx3OCdAc9rPY7h3W5hem9T+CEPRlHycZhFPlsZq9MEg0XONXt8pons6aJdHnnm0zX+oL0LWmYo8/0OPzieac9WcwwJZNiQtvOEIDsEUv5/wERuOm9ou3uJlUFSh/hi0snqzrE3xzsWKKOnWjprxPWsgXSFTwhNWhSB7EkuDkayv+LCU6FTDNTbbf2//axjYxYDCcvnNNyWHFynSyRQrOw6yFX026dlIJLXAOl4DcFR9CSsZTHXh++Mw9pSl71TBSPuh8GDLXxGy1DrT6nPKW3nSvefcfhXayHYvkYD6qfSFwgnhT0XRLnnqDZZruDLMKC9CrEwqEMzKAGfps9VY+6KFhQSW8x1GicDMDRja/ZS7ulfxLr7+mUj26jKm/y9k8WZiFXYs15AimNOcnhLdujMyg/GZSpSWDcKqLS+8hUVNvYdXKElwh6S6w5cRemkWk++uw8t1QK26EWuLPik8Io9yP5mp4SwUi/Wj6yvKaQLojBNtinQTcIdcU4LaX5b/DEAx5Lk8QPZEfYP/CQu/M4BfunZlMlKpepkmgznoRIQyq8sqLwTtQlDXHyQfg/GDN91n98GOf3dUPoc8u3D/rlocTyvOM8nSQZSFTKIoYhzMseH+z7cDcTMSpQOBZ9R73110O3ABYad4GLrlZd1nNZ0bzyuO9DW9HPOyzfZhIJp5WApNt2WkohlNKCmJS6AHlHmqqw2lidld923uDGN9mr3CdHr/aZ9eLjl2MpMx9qpB/rNHGGhzDOuFShBNq2IZyzkSM9Qco7rUxck7nrQTiab1+REj/oK10gDxqZwh7VW82hYUGd7iv8/iAnEmsIYoqACCcwaYbCPIXUzjy1q9Ftix7AB+DpFwHnDZ7d4RnBVC1KW3FlnZjZmZ+NvPKpSmHwrkKLkIRgqE8XE4Rt6wRqu5lcBsGoqdo/p9/Fhdsp+WP7FUIBOcLcOKhy6EX2lHGq4YO7gqu0T17CtUdFdr3boDGrPRj+9r3QQ+6xH6sIRWrq0r+MvBrsuH7mYSLQLZgrU2GRrflbIcBNe6wMwemsDUIaJkN/T1Flc8Gk7H1S6DKafWBdFeqQD3ZM6fUbP+CEbvnmMWF9JGwvX+AAULGtnTAT/nQuqF94MtSk70TYWLOYQ/+N6qGkSUZtUg4IPieDN9RJ3QyvnvAf85pL63QYr9Mluo4Mhec5bfW9xqFLZRL4NCJx9n6FvcZ/ePRn8UxdZ6oVykQGdJZmQg4v0r/VQp4iPWuS2b7sUCgo+BDrcB+kMsjXWmMPHCirsNFayVmyCsxHH3vgDonv6HHD0VwBaIFTlpxvVEUI2+XW5WVBVJsuN57Dgxni0bmSk9E9x6GzU4W00HKFOLePwOKAFNtWbg7k8xo4odKwV4K8P1o5JMufx22yR4FlxLLtiZ7uFJzUQzE2vEV3AvaVlJ14QzAnQH/huQzX9YTHTxiXhR7d9haKOOwhaaVJXh4pi0Va2jFenow5ckDarD06u5tApKRgM6vrNznjhnKUQgeUd51dpyVFaDnO+KIKu7qTr6O5KnYgiAxm1L64WKiDN1NY2zdVbQpx6j1hLEP/sURPTrAWweOgQg1HPLaC1h7snvHfG2Q4uk5l57MmqoVTsGjfrdLd/+Rd5UXgtD+ifOWoR2KTV4N3lPKcyL5r7pxjmGn7ITxWnpbkwDNklu9GrQHTbEXECknXCaB54szIE+DhLdx+Lz0ZYuIew+BhS0MgbS8T4EKglaLc30mFCs+ZMFr3ECwwC+N7rKEKK2mRLk/BV77G/ckrRalpj8qLIyyIaYXI/Taqfa6BuRtEuidBoUS00cHbbX9CRm4EYuWksFseDiBiWLN+WreRYdy7i41/pfu/QYu57z3YZciR0hJbDiezJMl7rJO1p/Jg7Vs0Xzreuc78KqwMQ7XWb9pOSsUi1BeibInTv3cjugngnIV8U4w9WOATxhkQ3vG9nFtR4Xoet43dTl4VbnI473cZEdVjueekiBvi4QMJ8OPQBva6A0C6vvfXUNbi0ZzDNaiZOpQ6n2Ix9Zx7i4pzqwqm9ThN0jFyMphC7sh4gREa7BaUq/49AEti9ol8qSI5vv/cvIRLrGSxDbDFunX9LdB0H3piGKlBM3+87w4Dxwztb9vOmAdJukakwCJQZZDgEQnAUbv+FmaszW5pWdRi3BTsPH7y1YEviF+IdmeW/v270AkZ5BPvz5gI0APLjbCLOg+XdXnrSnM55mmTEnCYLsDGWN867izmq0IPUvt0NlZAYgAFS0dAVr9i8MisXr34s1SBuQesvbEPak11vNs98TwoBbJojdYVfKmu7RuBTryLYH+4s+FS2Uf7MWbWPGgCjNWK+p9WGHgnEgJpfjKuLXhtVq+4XOOpuoPLUNV2hCcDbmiUnaJEVbIrpdXhw/62mhmmHd8vehFJwPkDH8Qgn3msA04wioxiZ5gC3PzxOshfcKlxGZDmq4PUGESgm5BRF1ew15ac99ErpQkrnPpkdl8oOBFtR+hexkaSxtQoIHiOPEC+YnBk+TbYnLvWG7X+Fq2fjFGkm2dOqjD31JBI0xJdtU69G2tKP0GDsrVfE1sLzHWq/g4ctyM/XhqbFzXCx4O6Q//lhk0U494oWJ2oEV7Ki2eDR4k9jJZvNpazWfJybRSF9L0g0PG2PEUBawpiSyYorZqI2kZGUJ2kFY/cJ/0h8cojL3iefqaFF5hMlzPlqOZOpVOmWydzzoLQaKKhOFfWkYmQU8FfCHlHoJBllAwH2GNLREbKXr/xjfF0LtEuIm9GHqmv394fdf5gaHaNbzYfoJlwgvionfeiMkkYgr0RamHfcBleH7M2WsDxb9JxmtDcw+Mb3msc71SFiszE1Hcp73qz9JZnDO8YAn02uo5okdFQJK+dyNc0jyTRxW1f+RvD0eMXOx8Yl4boIzvne/fMfrxj3oNu0I8pBjteYGkqkkxaZ6LxuZ/9Cc74rXK6udFsQTA0pytIIHq9PGAcXjmUYY7Xz95Fz2aV/LihZrpA5+JtHKJEE8hHLtvQQlMvMHA7efEV1adpiRBO8k1qo7iRf/bVYwrNhz5e/aO+HR7TcPMN1YMlrds8wDdkTpiRHOQ00zd9Eb0CPYPQZhUdwsVYELLkjclrxszuDxh9lDw4vXcWD4I20M/DuJ3kmBBBWHVmI4k80TC7ifwz33mrdGvUJ2ZxgqPYlk93LEEIxOoedYZkDXBrgxkKoAp2MPYxdPUeyi4Lg6lDZJXLQ4Rt6kYGhc6/xWBussDdYyWmHKfd8P0pJS92HnZqvExvLoXJT3KgcTscY1wuinmuNpXmC1xcs9miXqGq4bKqD0COkjiiyXHnD3UwNmk8lpwlJawHQjpBSp5oir2A9Z7wH8LawtNRF0p1ZDHIQ7tZTCVJF0htDvNsumSTN46W5uNMcOr4RX9DraP4vHkk70tq8Yww02fXUOqKJvgq2x2TRbvZKEqByUE3y/CYmUS85IIH7FWwgU8lVYURe39zgB1pjrwJc/60yVQCz4Xh4nrF2jLhVqF+u6xDE/+cC4KGR38kFUFkKEf9hXh1Hc5A1k4+HpsVziJL6J/dWfMSEjbTAHMcz9zp01xee0vQngOOxMhsD+eKaMFAE5xNTHI83M4GojCakbz1omeK7ESI+BCKF47rPNDm/tgQamZH2IDlfjJFLwY0Ac++UhLIf2c2V/2+kHl+nWsiO+RnqSTwRX3BJ/V4SeguR7X/GiAhl5G4+zBMRYMWCw8qmzChTe4fSjGZ0JSqSkgIHcsJgXrAHs7OXG49DWe5uhknMXxZpSe/5u5Vzh4DnkCoXQ3SesEYW2cCDhtgSyVuAIywi1De6Dm+f09t9BIL6AXOBt97Akx9jXSdLEK+OUPxdjfwWlHfK4dypmcOpG+BBMuASSjS7jbPKQF5+3f6M1N3TNMfsQzeQ0MB+zA5FjyDqlGVlOGjozilSseNH4vc6/0/KdMDWfOEY5VkLyRkr4IiG7BHt2hjSH5bxdyxX90MOAM+SHfJtsaVzn6CACYB7w9UWmGqgqvcnoYRj4mHgiazMxGTLkCBzyyWMJ5wMdkFnHDsDI9c5e29AMHia0LXKGE/UJtIcD9p9+WZCZ6W7gwCfi7fKcxw7axj0vSeInBjXv1D9xkbkJpPrid8ZlF3PjkSPbDXEb1COkFNYMuQCaXgeOUQ5bnOkWGL77zY2bp57OTgJVfcICuF9DWoYCEmGUBwhTFOZuDXzs4wy9nXIHDymDQeaQwdPB4aET3xeAlGKaOp+SfJypiI94nCmEFktA0jRPrP0928ULorCvj6HcYPJYvHQn8IAB2o2XPdYBN+btXXjE9rRGEKLIWcgFZBE+uTk8mlNaA4hsBNgQ1R5K4ATy5elNAOq3Pwbb+qjuPp9rvdXH6nMXVT6myLOYja1mAi/7ef6mIkZS4cgDGX8mG/qPM8PVaWRaBlwn/iJmGDXrlfdVe53WZPYxaP1oxnZkl4Ng9YRvRZjF4XqYI5D4Ec52gXExOnqoGq+IkSsjtoTNA6p32GKcXgnkv+qKRNJECmHIFI+5lnp9iXHyey2z3bM3AcIHJutpl1VBro4Hsa2DOensLKySbsD8rawoLvGxTlz3yGsFdEoZ4DTNpQ346LHgqNhRZWZVla2tChXnL/ENXKCLa+2BOvwhPI5pWMyhcYYDrmRPGOR+nVRlSLhMjgahwVa1C9UpRF5kR7Du83wtW2ImKStfJatCKcKUCh01w4X6GFo0tgqSH/BpiIxY4Im5+/9U7YNBf4qvIMYGdOvpaKWww69s9YeVtJ2nA6dCgkKqLG+k0+SorZC6Ot2++jSM64RV9el6Y8oxhS78hPm2nok9JwT3cr95U/DkGLKXbbwLG7Nn1Hd30Ot0GShNaUBL8LPC6WnySTzCL1qLC72jPzykjW2mvIYX1oOlOXNHZaKvf984aCDP7SbWB7kmzNf7brm5EwsxiudiJZiO9BYgYeuzmlCMUho1CrxX9lRAKm3iWk8G1UjslXvRB+hR6qEY+RAJUSU/JdpriGXkYh1NIqych+1os2qPim+zQsjH/ZGK8WGn3yNoRPofNKF145qe6J4NQ/sR5YS+LVq0qvvjwaP3PkJn+twYtNauSNxxC9o7WsoRsBWf7CfmrOPhLPTplMsrAyxzy66FB2jBEPD2PRCdSBoffTyVtOtNjqAKIWw50YaQFYoCWap3rS+nmAh21uqpRjsLt9Lhy4Q9VbDJZWKFpFf2+ABd2h8ozVkla5/gDXxGGPeZF936Ima+oxC6d8wrjSCgJMfUHeUAv6HBZY6lcJi8ul3Z5t5Izml27dWeRIh7Ye7Xk3RIY1amv0jlBL0tSf8RdHYHmqtW266Apgi8Pszln/PmqMTzkln1FjRwEYw0eVbDtz2oQY7tcVYgwQHEhpzfAER7TX8VKb1pRayHlwH51likoyM1TxQdKl7SIq5WmNL6HxW0CUlFBEbm1rT/ZyMjR6HtSU4T2VGyfvyt+HZuosnibLAxtu2T7lEbv+C8BZKwMp3LdWP8DcnjnKCr2DUfBSL5Dnq/Z3kY4z191Rm0oHwp1CfTTODW3JcCEtr9HqnSwicchNWnvvqC7P2Lc03yhn8j8ST6g2n9/n10LT93PIln0PUZsrPX7GMem/BC4uO6/uuqwYoM/UEgoWh+C+TlkvCveSkg7/tgUxUQfMUU5JivyIdDbhhxoXONx2ow0nLQpvpOxUCGfkkOgRX/CEWj5sbQpuZ+Nr8e9aB0R4f6xv7+R6fGc9Tf04BbBFGsXPR447nzgA5b067Xz1nVgAKOGmbEFHzSkhUZ9K1aumZW8L2W/405ZNZs9VVWnTzaCdfQFBZGWcCBJknaAxs5sNYxcnDqXOsWwcuvjKPoBhOwzd1hxVjfUxzZ/iVnP7NeeZx5Zl0JC1Ew319QCWcgRssPmx2g6TFbaR/BaYqlAkEd33x9aN7dIvKed+qViqj7X6f3Zinf/TxfgfL9HMnfL4IiJrSlnbesHaqVGmPeBulZPjijq9eossPwmzVYYcgblUbLknVCd9i83uzq6BFQE2B1UQRYaZUyAFVMtfg2PUN8QwS0hEOYpMqmalz/xJGH1xHF7dCkhY4KdDQwyT5e9FpIkphwleK3u1RTPSB3TykL0q3C7iQ6jECO61nvQvoVjDNZDz17Gk1HbPGH3T2nDmNWapHVkjR7Ji5zYyktZkaSC0RIT0JAarFhk1HXHoRtx77ydAY0E+myy6dsfkfxsq5wExAdikS1FtzjXJtgnCBsGOwvckW+LhLuk5HuDnAjx5s1V99aQ/H7v6RScSH63Pz+G8uk6I2mHSwysrcuvdwt4pFluPBscJmAw9U3BEkoDKjF+0lJa722zmUCe9fRgPmfqNv4vWjcyN97R++i+Q1+5S3gcAveesZSmLPOoMftUhMtk/4VjhgS60yRiCQ+QX2VmAHqNgnAFntA4NgdRxzpjaDo2UjuwpneDlOsQo7XpJDg5IxkLpCuY6V634ty4+TrBi72CkfNAVUFXkEhKY96FoBvNGkIO8YebXUWU7+GfpRmQLygpKdwPCnrUelvkBW0CB1PckXwRyqLQ79FYl+oWx12W7WgwOBS5TscDCrdK/a4g+4Kh6eFAo4aVdNIuIvWeQdaYK/aR6mJAwPYfoe46YkzlmqwqPQKIQqHqFqJlOssWCvA+KTr+FSNNIxGyeAsqM/hXzA6/MdwRk9hJUPe56uNE9am3Kt17EdepEnFdAHTWp5UOviu4fX5J6unURLwdvhqztHEOeVmePh2b5IOnGPjjt/5CaOCo72ILjqURrhbQfm4tA3jYkCLxPku9It4Q+ujDIjuye4JBg8eDOCmd+caLuD22xDWn9A6esPnfzitmRrGt7Xg4+rQ0gZ6Jh0i2xg7QH3+5+Wt23Qm1uoQ6OMdLrvbAAamMCfpWamSc+tf3ykd1/kDontB6rSTlq6VUq1xg6jK8jWlY8Qp2S45L2GneZiQmEYuxa2pT3+mgKLK3Gc9T1DuGUUJkSxTsMTFs+IwcOWXSOSFzTLNpuBt+GhNapU6v9nUTlgmxWaJCYYcywdClxgGNl2OaH1sxpBC3ih678+lH9yX6fujr2vOeF+Lze063xqTRdieAUBUtoW/h9KcUAbeQX3HMeORXnCXh8Mx6Sg1xxh5VFFf1i5OPjfub7aAwEOUbPgicbs/6pc1oz7bfcUUtYh9pup8EC1MPrHWBPh4ItiepdNVKvHk/zcMw9sHF+byjWEJKvnnUe1EO42K15lu3YYKLr119yI+LNHjNSMt2SNHOvLCmIsKRysMxnMrKm2zq+UHECdMvR/cUZNvjOQzrsuTAtCxENiepf59wzYm+J3W9u96djDB9D6PgpU9OibKJGfo0FkvKDxL0xyOEwEEKZj0Gyo6S5gsO5pWRDfLMANODUD1IeCbArd4cXJMfrnDdLluA4e42zt0Ksn3yFjuK2n1U6aveAg6P0WRGidYVCjYI4I+OCplvdWjQGyThOqA6kXU4LThuhe6sniI+FjOk6PPCxPSRjdS8wNswhCD0+smAj14pblR0xakiG7mcSbnl84EvVO77Be0VJN2tiF0zv6gRleFvXSn2EmOT9/jZFJEo7je/7LZiWNtKSLTOlrD15mBbWG8Z9flyylwj6lLqMRe5dknqKVHKs7JLelarQCvWsFJvhv5yw8V6oa7oFfbEv6Cz7C2dylS6CRgusvLjZNfLYF7R1/tyrfZAidyn0ylY0tMIlBp2i7uqzapsXzINsjw4MopEEhN9YNBv1We1ydIug/iZSSBxhKcqq1BIyjCowh0z/h6MEoyTV3SFmYZYZvbkrB2RvAKG/Gr/nHrA7m2fehVeGVNpv22yxJ+cb7oAJBKB2Im/rICLGOH8fcAiHAgEooruwrJLZ7nVFdDZOVq5MSg7TM2qoygQdqCTFQoZM/0NSfzcx5TW7uaEYn/NYhmglRwLa34+tEeZWGdMTXaf4wVT4/3L3mCN+/KsxoZ3mPaYgW4cb7koLSP6YiKCxwPErRoTzzSGxbxmKaA1xVtziUMHcfLq7iwupq6D9cljTa0gxGZkHEFSLYMRv393JnpuGmkWgANmzrwavtnDABWJdwJ3KwtJESe8D+mZntMcFA09EZV4FFvBEjvc5lnS8pOSXOUuGcF0h42i4S/tpe/mPByLZZQyhHjtd3KkW38ExNT5pBxu3SJKX8bkKz9e6eZB9JJuVri9nC4CNYR3hQ/xrxo0mxCaHMRObxuXR/Kd7/nPd0gGA3szIpRKbGAU9A+3zURMH7R1mgrEMzIgJnUaEr7x6sxMheUl+2EW5Ws6To9Fn6B6DvpC89sIJTf47xnX5QPjL28ZlBUHeSSPAZHFoRYdLFGhNSK6HZrrRdo+PbNLGyOlOvnLxRJg2r3EeodUqVKAW4kDViSRdaqnEYkRFkubBhFLrP2M3bjTLh7eAoRNZq8N11DJkwYIpdQ4Rm3qKXJG4V1YJ6Jav835QMsDkzlIDGrUKErql2+fYLetYOkzIV3Nmstev+O6WA2fLqMlqfWNxHB644p3hAFyWadBccNQroof3pYNUJYbNfYtDOAlfWNsdYu1d4nAhIYMkQhvk9YQJ55EHsJCWIcKo+tQGwmtCdlekZjanRhiB0m307DHAiU61KWuoHUSz7PBSEeEqlCqBrBt9OMDWIVO7P4Q6GZGiG8AoaAonvs711wD/OXnnSHP21ev9OCae52ToVoGkMa5r65nTF33wuTjELtzKzCM99DjOepNehuN/A21HctEYTDjx/nYPE2u8K7M5y3tIocTAtA+hYidftGdj+rSsNHE2GkQAkw0Mo/2bIo8oZbQSHhgiqc0c1rW4GJjoebITSTDiOcAVMsk+cNPh+8HVOSGqUXIGi4WaZnZk1+d8so6mLrq6mcA+Nqj6Z2jMhmY3n1MylcY2o+reFbMZs7xI3Z+uPI1czpIn/apEi0d76gq0eHwa2ZHeaB3oy0NyP1eMXfyfQbZO9wUaC8kadyLjKV6Qi+KjhCNdadLKvRN34vCZRMCZTJ28lJgA+5B4cRTdjm3WArv5OKJuAzyuLAR8qHc2uMJfU0pZQsbB6dPdt/wRhFfy5CX+ealvoOuTLk+pg+T4mzMiPy0BBjX7lZeJSTpKDByfGW/nVY4VNuKT9EsuSwMCa2d4VCgTbwajiss2OBH0AJ7WNMqP/FUnXsXIfZTDmxWq4L6DvRGF28PU28gkugkH+uENboYsBoUk6sDk/P+l0kNWwEKsB+OoCdjf0KsBZX9rtWOS0ZEYLHJ/wDnz3B8lOwZyHpO4133EqnQIN9H78Uh8Klq314bnreWVP1WafWn0rvyzlWbJ7t7b7ooqHMMOCaIDNjE/KY9vs/5E9pysatAISNKGVfs/Dam6T+AjCI8EexveBddLsPDU/vHNt1y5N7SsRmhnUFtKocA1Z0bbjkg976J+qH8PcT9GhPxZsAaX1/7DOmnUfB5dcZvDisNe8CDbkxV4XNUTt8/rJV5qaAZghm97CLdL3ocleTIQNuuIRp+zeyFJKYbl8WyAMoO6FOOyKilbpr6F4mFlbU1jKUuGnXbo1OW1RiPClOH0BD9QYlNKGRFDDxHdn2gO0VaQhpUZ6J3VjTgr7uCiq98I3bHI6pteCtnGvyGRRFZ3j9vbfkoQEwNNHCsP/GX+icXOQ8fdArd3BvkoKEVa30t2BDH3wnj3NC5o6NJR2ltZPvjXSFLs49POM+7ij9os67a5maYNSaL/wONiNg5usWS12fGRH//u4Ffn2OvIDwl9siK8D/x0LZm6I5ChKNnTotSnZz86APSNm1diKKo9ZCKstwCYVaCQf7q6b4iXpFt8cZdo3lXNS+Qwzhoydltg5xWSAorCPM9mAdJpvQYD486res7+ubCmoKAL79IlPz2QPI+Pl7JZLL9BUNnKstOAgcJU7e6Ot3psunORqhQzGgWKvImZVq13B1SZXrbCTBL8TLn+Z5QYkWqd51YnJ4izFAKMwDL+vEzIO+j4MWwUMIJskek+NJE4xreXZ2M8+X8w5n6MwQ14WYRhqUsHt28Vhq1AGIKmxeIwxlxw567itmCS5lpyjsm54VkucRY2H7PovEJBDKEx29rn7GscAu45+3LzXIpllXSoDoigM0JrkAGTkqVNfhD0WLgvNYQHtXcLmc9bQcfJTz/ZP8mFvp1hUJY3zOeg/ssc9A2wDB5nRpBzSpKYBWcc5ONjTUSMRF8ADhWFtqE4GdSV8cWxqH2OiVPL44FWoNopyZnkMj6mM1InG/0F2+58VQ9UH8vP/BxzFDUj4oklNMOXTjP+6MuZNPQDKOpt1th43uD99WKuaEg7HCrD2GZCydKYnEAvJbXILMlCGqzbqqCqIgtiYkbGLctRVvZpthSAXUjDcMgEYmufL0an4RPdbW3Fdb2Xn0TNlX9ak3tP2uXhcgtPaIge5D3QWibp+hUMwSwpOEEPnUR2moLKJKNMuMKkF2tFVH3Coi1+anvyRpLw+Qjf8p2+H3cwv2uUZ+55VhtgQ2SAMGm3VZ+9urwRoOtkcsPe8I+rdrLHGp3nfq3zUL2orLu2rtRQmrbU/fwmuIhuVjF7bujWYWuFngN8yOQXzOWCxXDP9IFT18qj5YmSW+hj5qcP6WS0GHpu/OKyG4J4uoZIMQ1mQXJGddu2lc06/uHnjpjbZKZDbPyLFowrO9Gcuh3jXABxfuAxGDHB9M/yurQj3otRV0kyQngusQ1YEdtgQ7ABJIdyWYWmJSqXf3PpS+yAnN7ocaOCilvLHa7kX3DHEf4Ks8sLgfUQhr1JjEZsyjWhwi7u2yzqVPXqip0oopdeODxiTQiJLXfrLrxfE2Gr40IRKN9ZI2Y7FIjPQigsnfHzGFAxXA1l4prhEvVp3ivPFopBeq28LCQKu3VDjshXV9u1I5jmcTIUzGIqEB/kDtT59ehTeGYJhEbOTVzOTT6TtUy2obpBaD6BV37G/PjER2Xiz4nqQwDXjh1dEMUGeNLtm/FdYxutTTHz8VscwwY+iVE7kVenwMTAZMCPRJfF1H5Q1eC65RTGSXfCPU7xTiUiksDODdaxZ/u6i7zicQ/UbUAvb0CZrpDQVIg3KXiW1DOxlOGZTU9SynaJ7LFmBWKBeWoZ3Nm4v3uVgL+uU0krfUnHcIiyzMHvvEIVSdQQJw3OpUCVRfhXI9bH9erwXHeja66Xhh3ReB7Mua0JyAYZFjdfJMTLBhTf0/PlJoztwcYzlmTMis0NFpU7RJ1Qaxc8D18d1VpTG4SG+cFwOkbraESaHPtem58RVjMFo8FkuR2hM/DfdaR2xdWKSh51V5lIfePnAEbNGMUe45BzxYfkdx0+Ivkw6wF7W/nmzDuRKCKtOkCAa6819UDJ/86vJVd4XLHuHJsgl09BvTcm7rwjtv2/GZqFxV0lEMs+e1RzV86oO6UgPMOm5H6EqwP7nM5egxtnR49QzyOvkGVeJJZuzzSf2Q6IRmpj3JFH0QzuqckfaXCbmtJDfvCxO12giQKxJAsYzoX9eljRN1t+UGtBHSiyZnqgoHTeVIL5MwFF+4Heph2OtdZaoYmrq5Qs+GiW7WajbSYsLO560N91YsRPCsslbPNw1DzeHODL1b1q0HwUu+8XBg3oxPgwRkp8L/NOX31ecl6s2lQoGs8RL/YEGY36p+D+rh1DbBOr3amcY38IJk2gptqtT9NM8xVWW6IpkJGEsg2FMSzsPqbx8OGIRuy7lHcs5Wrh/Heg4F0wu7DoZ7po8ICSxsMVKxcwQLXptmXhRXPRKQUVJEEbAjLGU+z0pV6ZH37v/SjcGbWnaYBumqjHal8MRTFSNDMfRQuTCU3KfgFflKEM9S4/+V5GXH1k+RBSnOKv9jtrURR9z8HBDkUlxkqrRhV69MeY1Bs8Gbrx0uYdrK+RDOUyg4DLJ5wONTIr4pEWDwcePlrZWJo5c0McEacslzaO/FJLuNmb+NEjrlt4vU+WbYPSbGfeRweSNYN3IPQUVxTcNvJeRC6sD7H3D37KVLRNgOClgLFsh0oiLOdZF1RHD8rb/VAg7Br+E2ASC3fq4UZvwmqmBlw/2OQgw5K4KJWr42Agve4BHnD1T/ESOdR9zoAEwJNgK6YKCSEdNrl9t6BDIfZlqlUGX70pUvJzMgSb/tNL2O9LVKIbe5D+j8dwRY2kql+UBvaytPGvh8v0t5D5wDQsVBaiyc/6GkT1T0C4w5mCAayR/AQ9RIEsFI/0OtFJgCEbSwfk2BhN4yasn7dS/yslvscHbcJ6Vn8muoCl7VWaoOLkDvkpDY54jRnjVYjlsQIiHVYQuEmn92Lbpzmj1ffpJTZNRC80YkDblzs1oWXgkYah65wQLG3Q5+STK+JAXSeTgi57Nmw/YlJESoGqBB4azOPtCXFCsa7kjpA7xOg5QCj9+JXl3++Fb3Cl+5SHoIPPqt2tq+V9lad7LU/1oILtU5DaFpWXXfQmI74pS1qHMBEG8scYcD04EKCL+tU/i02yy3P6B0q+kwGzrDYVPKdbZlAG6hZc+OPF7kHD4cqQ9rXeApBWvIznY3pWKLU5YTYfAnUavETYtijqDoNEbnNrIGkhd0+LO26o8RBSI4os8yk2xNpoNcArNNCI0hPZzLdYTy5topx05eXLKt8OD0D3Qn7N7CF2Vq/6ky7NBrfc12QP/lAllkBeCvRhqIGFsv4mziK+rdgJEhSOb1oHNF3OP2brb2jd1z7OWiy6gh3GJ6E84b2G+9ikNRovO3yWPZlfW4+xfwi8BeVVbWnpLqYzf2Hs1fz49WOXliI+BFPzbWZl5i0zHKWyRHpIwTNmtuYE2YvSEVxYLcUTduVpZiU/eoMX9CIAIVjUXmOBSGjSEHfi82WVF+RgTElngr82vULTV4dm/4gPE9xx7GSTqnS4sOKITXG3d6bayB75hVWBdqB7xXDXtB3Vd3fqzXmy/lTrH2uXt9ihb3WxWutVvistdQmKvAuvdqSo+jag3RiCyPbgKI9PzOF0n+XiYwPIvCTN6lWZ8O73aWRWTEfp/CU46deYFbe5fEbqiBJi0ZKfw5SuGfCki9byCVya7skIwCvMEA9+FfCPpIhoT8k7BfoVdFvegT4spK/5RYPi2Tzv7NZ+6OPqRgc5yiz/Zo3fWnvhojlzzUVfQ+BMcMF4issM/x671y/oyfm20PLNHjml7bQhoOXSq+tsIgF64uTL33U5zSc4JFAEMvWFf/Zt44+yQ8WDK8TovH4dNWp5PN2ge3E+nsDps8rAz6KbH9txG+OOtTvFKAnlLKu40R3CJUUZUWvntj/hyfEVYtH8DaXWhfkB1nPlvcIAKhooCPzNN4SsewzHDCWcQC04u6FhCZHd3zJoHpymgeCumRTCtJMa8OyeuKNHZ0L3XdP0epmPB81QtynGKMEFSlbZMIvoftYQN+gsn6LNjJWLdwEslWDrDAqwTdAih7FsstFUfObKbjaMZs4ixzrq1oRGurhXbd6za796v+oA0HAOe4HpKuYSX9EDv2SlBwSPxvAa7hS1K4OClAAltVkp7oMfxkU9dbNOneDCScLRoqXHXmuSpTHMB79WEGivp1gcr3YY3PzKzrv/t1A533uoMA2vjy7cKAYhpV/diqgBe70HIpbFi8ot2O0/17o+YyIX6suUvXcd41LTC7SphXpc+e8Il7lmGv01dPu8PlpUVI+uNFloeAyQ2Zu70b2jKBJTvdbVE0f42Cl3W3xn1YgFySOoH+FZ/CEFn4tshJuPL7epjQlvEPNZwh+iOrVxwmemr7oWAf8dpGFZoEqr0tebyMUiH19A9UUS2rWEAIjlx/uZI0z+V71MH16tzTDjP+lthDceDkthi0RGg+VhMS0XaSKeCUX9EZeStCu+WuBdB2tASuOx9Zmlm+C3N1pnv2oya1cv/2ccglfpjHFXGFkKF04wQT8H8UHypK5Nutj3NQGJRGBz8OnZZ7MtVXVZRAGrtqu2am7CXsHrQfRxuNcm9VmknyB96b4UIz+eC/yI4/KCshndC4G3nDFCb5wCxeovMYk7griYiiU8RvkXdD5d5iFgbJ6q4nZD5S+TWujKDr+mDmCndUKSXqgEaMfy257jrNo9UyqOIC2UgessYbcUexb0NfsVUkrmghyXv1Tqtyn14/cUq3cPewa4H4zGKnIIXs1zKZbm+U2PTMRK/gARXRTtz9BbVONm92HnYGluO2RiRgZ7UymXa05MDrAzfsa3Yqx9CkZObL8c8pKXsrAxQqUAR4ZSfVG0fTHa7ZTH3gJI5m9VxZtYoxK7auVgwmXithOMuvjZ8siovGC6S+iIfEUmSBO/MzTMKFAnIoHvabZx5zg1huBAEYMj7ABP9yEOroJLeI+aVIuTS2afT8s/oCrsi3Y9tPBt8sKgOAsMOabcFjRfXp3fuiUhjXu3i0krY+g9aNZDg17X0CX4D1Uwxl0b4gOIOw0uooGsJnIF59PIhYPldP0XfBWCRu4OJUECn2WXS8GYCJ3Ky3aI6UzP/6I6qDAQpYA6TDY9wHfOUR8hQBhnsQ+BjFxMq5chO/kb1915MRqx+N/MliP5VoZ1VIkeD7LKb51UMEiwDGIsoUK4Ph5ZHUTWMqaNtxYzABKL8njMq90XjXHAGWIRmBOBhXI0VXONhQ4Gb4gvmbm6Mu1FOG7VYR+8u8oMECUTof9pRXGxp6iEoijzA2m7AepVOVZi2a8SKExhLeIKGHP8Dxkh0caOIzDWnVTZWMXEQRVXns2OcgEjzWOeKYXk7wfo7w4N7xUfVAIQ5WV8jPjCi57bZeZ5lPARCWL7uIzioTYYbzi41BDn9P5ZwgMVx0cVh8fACDz1c1TNq4fo9+4Yl58WR4InpjOsWmG9JCgcyseZNVVLbE1kPyh2TrWU62HlIS/VSzuphNJslc2hYeBffygsnoGdrR1vdWPv3zGbgLi93G5Xmv39GnVoeYQxmxhOXHNvb4dMOHKuCzJViBeim1V7Ot8GqCQgEai3X5RVv4ewP+1PoXQ1qAH4wpwZAwEbJ9clQS7c+dHh+LXj2Wu+sOcceuYPlgEqzZ9OpTcUBGoxNCrkyK0Z/ZC9va8QS5Bj8/X4DEYjPgmT2R2GJ5ND6mvU0ghdcEyW0ObDrMFeIBVEI1yRnXDWm38wMMIzVTPGrBndPnRqEcAXqCkv7eLGuUYi6vhgL72pDmE5/SWjyIjTDKQJjDk="/>
  <p:tag name="MEKKO" val="MekkoChar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12185694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14.5"/>
  <p:tag name="ORIGTOP" val="72.5"/>
  <p:tag name="ORIGHEIGHT" val="54"/>
  <p:tag name="ORIGWIDTH" val="43.75"/>
  <p:tag name="THINKCELLSHAPEDONOTDELETE" val="pBeZG5Nqbl0WjOEGB0QZBd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wmuChU8E103LXYzB67zmw17PJygj70+W8LM3nZ+YEwLrPHWhq9hdpVGAkMgXFg5BAwGNPa3PMd35eyT2G20U3g9yCa8GhNbr/Doan2onOToiUuFxVtRPwRP35XO00k19jaqwyzxwipU2dWI3OUb8s+ReitFR+/8N7miqLG9TQRqFHBQL3PFisC7Hz4m3Im61VB8QQUSICZd2N2JvqnU7D/31+ww17wvTINeGCDRaqORwNcbJa9d0W2PtFCd0IsbRLVHo7ulmmQTwmB4b3/3CjZN6X5NmC9xO4+YgyElPMoxFsX6fjmVntINLamndcHTKxpahxnQe8bCzjiDAecDHr81ncBbZbZxKQp1q1QH5NuiIHicZKL28QgZgTCUMnaFhpWpaesN55WrIFNgxlDYKdtcA751W/+vP9/3PbnTTZByJT8MMReG5GEfmdqUsXzHHGQumsGatg0JWNabIQnKYxEaEbF0Kf+zwVGCyWqFDwxs6wrA7EetZ6oPV/GCrSeB0wfwOaF0RnFb9YaZG8HeJB20N+W2vgtl422z/gijthNPjv43qZBKoNERvhn8Rfps51IZbrXnzm5AGmAguIgKBMUqXy/6taJ+SNxQYYM9kuv2362nN/wJOwa2VZqnxKo9OrQYo4qOnbLJ0Ii+m2yFRloaHFSlWDRQZXCnwkD6hubdne/8rQOAeB+X04wRVtR3f6C3oxzSDB7rm53seOsPb+kkRIwt1xTMM5tRpEtercdwnnG+nFoxUjjUldBcYe2DPYINqrRCUoZ0tjwCqRH35Tjsi4kMmjBWQsZfW0Peb6df+OqMq6nQ6sDJOPX51BKcxWQ5hmtH39EZRMegw6y2JCMsSWO9TLxsriSfo/cYj/rniYKRMBf11UvS67+ZzZn9waSz4NxEkkaXHfhNvm4g2KXN/4UmNKcz2vxW0akRTo61eOvkd96eWCPvw0VkGfPB3aP7AI9cJGa12Xd5tRceb/VNfaGE65wj6GL5Cn0hmwsS1kQa/gaiBlVEvwvxYrUVIGlueRKJOJNHsZLZ3Nr2/gTrI00fbjajOA0v5vrz5YNm5ZXmiFJ94w1d0pD/dc8cWlx2ntAmiopkrLfaM0OfplktbGUGtMDmSyQJHnRvpheUWNrHf2Y5e/N1lfGFpN0SNq33MBup9NJMKCPHzH88DNcYQv6cxBPl9w4spQg1MosiAZ2X8/YM7F8QKF2/4USnWzpp11VoU8Mzb0cXHB6/vVrXkc9hGDwU/fTdzw7zCUgj0mAQdXOwS0Ln23nfjLj6pdL+otyF1whllRU8yBivQRzFsqjsRxCZHqXlCU1Q2F1SvrqgPnfJibj0kROl5RBE6zio3Rw2JBy43aNml2Yrmz5rM41o4AiC9sV7omppb3dGQCpS5KMaucHgYlMZOWrBHbtmjpuykaH2rbU9cV5WtbtMl9BIdab/1A3TrEkHGt7HHPlblWtFeaP17Hwy8dGfAP54RMXbYHTKMlHiaArjsS+2TvBjWRbwKezuzL41lgFoH6CwlVQ/I4nvvUoFwfKMiuZNNUoM0GmgRwGfBm0CNj4Al+KIwNDtZcki1nmq3v1kTkGelI/HBv3iPN79wUuacvgeAqWQsnCCShGP3g65wuIh95e21KlqI7ZUF04svt7Js7XeEjeEh2Zxr9oBsKwc5tawRPnZkE52o5zMVY4jPz+l3VkdPeUohaEvLZTZr9QoA4IBp/24+M6WOluA03OqNxOzUscyY41uq1o8XZYjXs56SAQ1r/zWfN/l1cq9KhGYKGR8gSNiUY6D1Qzk5AT6x30uVlfk/+HPFF8TLPfKF1HMc9ErU4DOZEIpQ/9q0asSrHgC45auoX0QcfuiQmw0UL6O9XB3wLReS55zXbdk9Gm4IxnwDJ/+EQWcCAdDACXA0HC30oyDD9dpchHc9VgeJH9/0RxXBqJsIFKJhxTjRIUzAbeeQaVfpbKc20zAYfpSfOdY5qAOsw6GfERFCbktdtj+y+3QLRTZJqeWLP7kdwaOcJWLdEbFZQhjlAYLtueTDT6SK7cs3JojOUm4atV6mTdml6yu5U0W4ivy5b+ytjBDKWTHKBiZ9buPlqWTNEcumFRrE03wzrop797O3c8buRHR/7qb4IvgEdpqeDQUJW7FNCKPmcoLGWogvE1GU8o4D7dbtX2pFguKM9PoQPE0zkf1up66fqsW3b3UAqN+oQw7iJaeKeJXCBCG9swvI2E4vCeKFBAYnIaOn1tjnxFzJ+2r/l0H8Fd2YhhpT8MOY5Q0PVNCu4frY4VyxLS0jiRmfRQh1dSjEBqRcITQosEkRPp9Wf8COqqmsfXVQ76jKJLkSZcy6zE/V1m/yHIfmHnMl9LRr2rQ/0I5ccIZ43CQWkNBINbXxv+p5fk+WeVcKwqUD2nOLwXZKy+3HyMn/utu6n8CW+NWPnnjDkjnHKrYDEEhaYoGYnRrglIgNAcaPSfjAWCum57FHmogxSN8rz03b7cM0RElI11KmRiGD5pxKNwicVH9XpP/mfbm9x4dILbl+lPiimGq9xfS2AxOY4tYH2haaZizBIR/BN/RoyXL+zaUpLmYi6JckFEwt55Vjyc8kB1Bmqzzi28WHqOBeA5kHiprDz/V3aex3WAFypayzMlQy12bZ4CyzwVfWakKUKAPkVcHu7mQJikIHp7biJ30sSDN7vZ7VnGA4yXLkfuc+5J1x60JzNafeNnwkmNRTjIg6j1w+VgiSaMZESTluHOh8C7/L6jxY6U96O7p9pP5R5S5hZjyJEcGtZaqbd2/XT6llvkla/fpOucVmDEEbIb3cNFMvPB31OCT8ZbCq+208kw8XJX9pDZWBsWzYQjv2JXQsGfdJ5kTIqtQAsadFc8woMWMz6MdkGYQl4lAYZcurNKEuECCaHT4p5y1iohcXEk6JvAzdDogBpJRiIaE1yK5OOiGsbp9mnYK9j4ZmZ5Sp/dIeuH9RX4Tmfv7i7BsDi60fWBYig6AUIaUhQQd7bYMz4tVym7zGc24W3RYTDMraN1+lJ6fU+dfgyPv0Cs6XDzNcfWphdKsNtHTBFXKs138GZKUcP1bxDUBAAhJBnwGnGl/hxSCVqpXEkwwJ0uVn7nwp4enE0IZVNjf5kpsb5uzf7GZeuaPQkJI5x++iL7Qn6tmd2sWdXDnzwy5iJ/kbQfwpFFa/PnIuhAX4x8eAxvcHae1KS0fV0naeZQSIM4pBPrViBzqtS1N0YYq5R2vYyAZ0Ftf1kdLjUvKNEnPlWbRRK9jnv3TvTYV4MCAdiXzJtSZCkd9979qOXIbIyrZHhxqA6btJ7AI52pZz9/nUFTt2oaSJEifOZnw63lCJnyvFqU+c011HLKAAEtsC9cX/QnghvTIK3HDSnVcQPa9u3fddWO1UDf+APKdNEGrm4Ydyurb43vSZEPt87A4M4a/p46WAAhM75VZ1hoZE2q9/YPLz4FDeOx8NSEqoXitZ9q20JtpZFe7t0fcanaJ7TP4RXQKmZXOc5mpk96qU1fBEW8wMaf3WZj892Cb3VkfiqsxpYDeWLfVzLUQQ/GUomPbgfwARn3l9BrqS8sMgBUtVJ7SFo6lGsuJdVAsXRmciBRPAU2M7zvuIxE+85xUqzhFJfs/mMEyqY7P+38qy92NT5O2z8mAmHVTNKUFVuSu77awGfxMCdB9HeS/Vwq/mgGpBvRoyZbZ2FJM4fE/hYHhsFrQcNQ9h//u7FybgDVYPD4ig31ISgnkeIRS4fMuky3OCLlU9ejD5Zbjpz1Mvepmr0/XTuLrmNJjOWfllpiRwu0V6OOtbDRG+ZbnQhgT46nk1YTlUXiEITba9OEVeiqL2gS4dAxbagTl16+jCc5OFYMoHHqE7cM6Pbg04xPIcCIw0Me/HAUKowBcf2tVvtGMfWgdAh+cIa0Hzh9XjGQ0FLldptWpsw3RdT/eUQdkDg9GiQJA/ZBARuFdtBvU51Duutfh8v11dHaM222BaHLOocpMqpfskEmiA7D0ohrLIqdflA7FFwEiez3pd+WoYAEty4cJYTfXzicnsiPSCItIcb5mAb5AK6uVz6RWyc23UT4feO1tdhy6xP/5ib4iEBrUR8oWYr1Q0HnmoT5QZK2hWATHOecKe4x06apLR9PlfRrdwDcUjOebA6T7CpsXm8NZzofhGlB3YIPYHJAHn8bC4osacVRDNHXDCgTEK9YF+0Ag4xIirES7LIQBh2nYxAJZfAHM2uqAqWMa6TOC5IYDUKqIBVP55eTw+oDMUmv0kDzdSvD9dNEHJuQjBU76QWWZjNujcHyEwhot1PHDZJ6RVE3btuLWY7qYPh+nG+lcGEO4UMrDsz4Vc8dFsRht91jFwpDq9AOOUp04hszHe4oW5iUJmx1SsbmtVj7vRVRYnua4hj1PF4j6ne0PezQ2Mg2BzNa/cQqekGmg/QJp1D7RkbuiHSDAwFnZn1JIQNjsq5RxQeZpJlC2Dj8Vro3F0Y2gSFD4dC8rWyEF0JinveICsKHLmB6vgcxzEXX1yDbeJ1W/K6Q0TP8ho5i3DMiikWf1d+GJOiQfVmbPByz4doGIgvxP6AxxUiIznJKJp76Wt5vVdu9K3V6moRHHmiCKebd2ZrBS/Hoa5nntAn1EjCWCBQExXqZ+VXvzJfyyJu+tZhVMEshC6A9s7DBv0InwxZ5onw5QsivsoHuNoIrqC5Hh323pTv6jAorNqS2K5mBFMK9DmRF7BAgPyP+8Y+iOwkKNBWM2p1oAlL5TlK8dZ8ZZnGu9mIZmqpRNNrYQQwULkGBFYR3cuZ9Oy9LEMp9p6o34VbFmbTzwU9vkQUpgA1Ed5ei61l+eYmutIerXEldhgcVeOqEbe7+MNLY2bSTrilmrdXCvkbIk6EAS83Qv2/8Ej6IH/FtRQz3/X2LhZmGeW+l9aZQTlAknvNBVoKyEXMS4DQ1koDzNyWT0iGwOX7pjY0EW6tcSNecW6aJRmBO0G0/OSGFsL/k4xDErN40xlU6cwnKkloW6BwanwSAo68Lt5YF5VNjXRfp+Gz6CGvjuTu7knrIsAMK5xgA10tiQR/oBWXbXd2iy7QVysRdk4/ifk0MpiM+n6HNeNYPnRMls33e2Q7bGHFfLr8/gFN9y04YtrYbnzHedUgjWgbagiuYNVGInqhYiOcUi3X813+Pc5xFVsOazDmujIyp84IsdYWgJT2gh1ZoqcGy62uSNgjYOv7aobWA+OOfzMGWSyAUHKcx+O+I9DsPZoOyQWRuksecuuKtkm2sY6ZGoJvgasvWRnrIIlwDNEHIPslZFrf6k/HKtND4CHXBCWLz0oA354W3qmMQzt5L85/OGpvvP6NGFilOdP/saOxv8rwwD5L5zTSTceqKB4LiWewnnwk/auG/AgqEjORIyCF5Gr/AOLDarzG4wyzGsdEN+q9DKj2SEQbj3+gGSdkRldSB+AuvVjxWKR7aOkyaL7cAYJD6Er3X0exvi1Teo1jH3R1HoJUiGjTvOzsYVIOr00ZRB0xitCHQnZzio6M4Xwos95QFq0f0xXEAbARyKanSIbqeom0xxJb6bm+a9rd0LZ47RlV0BYIKT9BnNKUDX42T6jVtR4WXP/JJDak+ycHwM7OxvLWoQsq7sFD9EqBhIOsqxtbgw1PWkVvL6LA6WKZlKlBIJo2pUAtwgtXSn+EdogjqNbjZ3YdU4GFKu1SNwikf4E3OGBgF6Ullbmfc4E7XsZxnx79UvgDefw3KM42wyOWP6ysv+XoxC7lNp8yrqxWQQDsJnFTzxwHHOm5XlzgNoFaKDW+pRPO9lUEV18fc0gNyL9ZZEvbmbNKTCsU5ovD9O7KU4B7C3EPEwhNxUemopltVOH/3rvCidxeGVL5V5MvnTIFCQWt2THLZ/gX6Vy9Qru5Krdgzj18LirAjfm3JN/1T0wEJF4jaRJRNvViis4e6Cw/f/wt9CwbdfMXuXW713CMYX5nxG/SItp7+2DbiWqBIr+2S6+emLEngwnhYii81a0gjgxBB+pAa1rKMjeE5TeVu3d4PGeZnrmgSNvLcQxyNBMcCuD7u4SXQeVdEYXuG7ePeK0SzDdo+LAdHOm38e45fM+Pf+mxWRdktmQzyxu8CSaUgyJPmMB6fA1qMB9wIWEczvPR2UjlXKrOrBMImPNUH3l6QhsS/l0SE/vCjcRqyNbMWnzFWbw3cUzEPKGNVhdjF+/C75Prt4FahHXZISOCqZa6Buf0guxrNQH4NL/Flzk4B2wuT7v50eWr/UMM3mq/+Iv1MECUNWPJpz3Tq60IuneR+5PUDE9sORlagm++66NXMhWPnNduWYG0QF3QII55lrGVjHrRWVm/SApyHyZPSvlBd/Smk9ZO+dhFO4MSXJoVe6NaUepzjJxao4WdJjQc8F8LcU9s8HJd4DMxe08PWG1UWTuQ0uckBwMoheEQkHHW8iGWq7f8FhP7SAG5cLqC/+eK0GyIU1BSDjXBKsZv2lweI/UnuForxvR9mMfOUDUpRoHc2xb7s1z/GthGIh0zCtHNZn1nDhkGp89oYHW8lB9i/lvZDbBfCwCrb7N3oTVb7hu7O3CSHlCeEr2KZFG7mbKFuCQz33J9i9JUFBxcUuRT1Vsc4t/eKWfCT3+m26iJtlR2t9X/qL3fSfTkrsEoDQLAZV6ILdO6sGNqFUuiWhr/EQ7aLxoyYPFVSZXY2dEST4xb52dF2kF9nboQRBAtXCe/xYx6/A0pIBRm9zScokXscHfvWzvs/vYehRbLEUjsOKTMZSqTmj7OKNrLQ4sNy1ytMEiiGPVqxzmOT5bRkZ3y5k7W8xpNsi68QCXFLFGcOXF7jONzKudhX5X4IgxlpROWy393rGw/W3P9JnAKDdt3A0y7Mraw5yW/iaaVr3PUYHeceW7g+ljo/GEjo0hrh4lh77gvOUUWTNZdJeDX8udHDOia0IXp4yHdcwnCww2Denb0OiMvASm7WnTQOvxGxr6aif54V48alzlP60WbF3xzw+shKPqC2Ya09Ds8iFxWjiupNoMsQLHh6OK+8VrBX5+cugFHJdxTDtss7W6afGCmSWjxv1fklOjSajjKdNwqQiga3ck/CAcb/82PE1BlqQ4rjmwXI8qHwdFJjGEKi1PH2xnQYVp3gM00glNffMUoAxQ6bgh0V825DyEeeZh1CPHf37bwaT5sDz18vSTa0nmHyHNc7T5ZKUEaFbbrvhx0e7LcAY/fKBeYpiGKVzz/hQNay5dRVvYz5Ad1CQFnkCfQ9E1ZgQoyiY2huaTgMfdEWhaU7INLzMj7TrTwKN/hQi9bTE/8DwrL2JCVzE/0yJ21JA3Es627Twv/PcQuyLVZmxtllLA6bxedph+vNojiXsNnXR2rCNlik66b3VOyaqbNT7YjZ89kn1U5CL+Sws7QcZi+yauTi0qAZG9U1SX1tnWTFpxOH2DfnyLkr2/CMX6N/nY1fu3rfVzetvHOcEkK1cZoDnzDMXVQ3TysyTyssiiWHJiiO0+3ZV4jK2mE1nqpVRuRSJfoTyAUHhRZ3NCIpgT3R0EY6xpfQZ7rXFiS26MzLdF1Is0OX87r0styMVrmozsZlVH/zd7KbBBdUP1usc7Gzk7teac58qn7yCUxN40dUuGaK9sZzd4TUTdhUfnYIFZU091AcGId31oSPt1MuZrFsLqZTarq8Xx/yPa9kERrZcAmC1KyEndNi6pA9x2fCZ6aM5quqNl2aMb1PYG4cjoT+RLQI69cMduFitadhg/IhBxNFz+YBQ5JcovUneaNIKKITj9Yif6QqPombK/rWVsd6kEEKPwkYO/vGdidS0PfCisK+OkCZw4CgahWfdcc296yUOukokwyRIHEAE6mDzwPmUKiEUexq2oL5w6Yux9qxByTv5Cd2C20rBf0eIgjDmCK0kIt3ng56BOzuJp88kS8VJ406zcM/kR2cN2FA969XYZ+VYF0rlFUZm+9wdx849V1hOiPyGbumGxY3/8JmMibYDuGZU8lNft1ZLIcNUAqmw/9IJuSoJcTLEqtoB/jazREHMIGCB0pM9A0qU9H7TTeavpnK6rlItrQ44XH7iq2CSYriBQOFJlm+3bYtjYnC5AMSZtuCol4Q8wafOGzBOYm6e/nXmu6KpvOxzrJ2wbxc9tq5Mx8OsVr+wvN2tGHPy4zdUmkZTqszSTSKHFJB5upB0u3OAdqms3tN8SYzPrv+VTRB/DV3gmhlXXDp7QYNpykpbnLn0MnWXVorJn/tPcMLABASkuoNkSiMTiSc7eZyLBo5GLuhRWD6B3ilvnjA7OR8+TmiyTRoGuVaVyZxSM+SwQwXq1cO287g+jtIgBBcLoUnchzbqAJXOJVM0+4rMKcIe4HiAGQPMAL8fSvM2XH5hoV0lfrLWz1icEaJjYszo+aaNV/QwSdrs6ptL0KA7QyIwrncSMRbRw1q3K83BZzX1j+ZeTNBZRAG0qse6esfTISfXhQH6qOl4ZNJEh77DrZ1SSPgd1bfAmdWomt6yNkg+54iAb1kJ6X55N2UwdmDT6cf5yJG0DY9n/WYlAOu5Q4bgb3iV5TFXx2uFNsACMkKSu2zxaeV2gbOAYcwiuYGnRwBOL0d8sNW8DG0oFyLr20oKG2zCrYYygDfEuv33HjiI4X9SLwpuaIVPBamvwjTjNLfXgnETwamQ54IkNHhnZYNZQEGZvEmecdz0kf4JdCcAjOkC7VZgSWORzMo6ytw0IZnROdkApGFYWwtGL1dd1oTnRN0B0VSrr/frdm7iXzqQsRJMfVUiLW5EANtorSj+MPlcOgJDxTt6QZjvm1aV6eBbl2yOn0FrfGsY/fwPOpXWejbR6LrW8WKRe47aZHdhPmRjAly5kdydHZoBK0bRZBsUqK9LXNECKt5FhtSV0QO8ODFybO1lhDKf87D76PyLYLeSKJtbyzPj3v4zAmhrx0x9Nrb7pYkvI+iBks0QCRWK7WKJwXiQ03rvaIErzAT4Stxwy8/twMZiQT6m/z7agZsbIuiuWwd1CbaopaIGmfv2eaz5z9TjeNc2Lj4AI8PlerIakbBSFq6iNoUbrBI+ldIdCVvmZ92L9MaChDFHWXiOdi75cQcsGY9HbDqPZNE68gRSAVQKCOiiqXSHU4AeIuFbwshWoVcsGEuRVdekRNuSGnunddBQikIGxKlc6ugSfaNytwrV/OKWp4DTy72rjUiCQ6oqTKTV5xT1KPaicVGAdP6xYRGFKEc7BlD2IdCXo4QBlKcPfLxLqT13QGI4/9X2zJn17xFXcdiqP6lLkZff9GRVvjw4hxcMrXuIJ5/khHoFZ9WFn3cpC38j+OeVejkfloLTf33ng8MIbSP5bk1hzOkk8sPIUJ4j2uNN7NpJKR66YagD3FSTOAazTPdOjaJrRTMepIa3NYwLtrdhR9A69YxUroyRusHUyPOxVVAfi4vUAXafVSOJQB8hgED8Sr6lN+zAdJaHgjS5bMjITiVZZ0vDMbFRycepf+OnXxlPDrypRjuqiMbfyyloPCaIbGWsQkNvaDuxkYP3Uy4GaRjZlUYgDuMabCuAbaYrcr06zEx0SKORZv1uQlWhN5DPy2ycF00p3vY3L8wBuGg0Rp2avMZUCOyp1s7IeypQ/HctNYT/h/2S2qdAa2HL5wDKXkOjP5yc4RimIeGREWdRaMygruHvGZ+kYrIHjCD3Sk9MdTIHfmvQdvom5F5vXI0MM3Qy2TQWG8C3kI2B0nRxraQgWYhxthxdEEn4kBhdjFZAF6n1P9M5D8Wf/pFq+WgI1sfdro10WIJrkpwHYyo+LaEcV66G8gX4daZXnRVTVY+JbpL6w9AZatgHyXGPczYfG8oMRfdT9tsDF50c6N+cgKMrNYWyHdg70Pz1ieMsuPT0uwW6LbIq+LHm++ngth5N4grTTIDnodIaco5UG3WGNVymKdLjt6bIupeQJEVOeq+MscLE5IB4QzB60zWANzR+dO22pQ8Rlq1qvdsjWho98bY5tr+6tPtFgyKkliwJRHbFXjqJNr98Pbps2h294cbn7O4EYq351EkN54F6WIRfJ1xb+g5aZIRITSkQLF9oEUgLMsrZy7qt56gpj7zzESWNKACVa9jj8SPPRK51YRmqpK8nMJGnOhSFRzFxbtF01onwDMnD7wOvz/+RfjZnFrKud9/JD/JdOVAFP2apLkCiraG4Y828Iz9G6w/7Bkx/F1JIg47awaxV+i4mh4MJQ3rEadni8ssGBbmhQXs5W2w27BHdJ/xVY1Oy4Ds38zvYjLCxdzJdjCpgMkKUBbDvs43875CjTObMYT04AmmNyOcA5AARNgse7IHxcShO/NCy/+PglXliugXRZOh2Zf35pE4lsifnRMtTqompGTATAp6ukY30E6x9ubtwgUhjKm8MGfMkre4OCh3DMdfcFUcuvwKcL95O/sjEDrPMJLJTU0Pkeh//dM8Jw92fCRIwiDiRK2yOGJrug0Q+p2xJI0xeTixO8erkLom6hKx647+9fjGnFIWXQThXE3Ueh4q0WWUwiDXjm69nJtjSzOGbjqBWKVMOhTTxkT7DVAaK5Ku9a3I3myNU8YK5rhrFiK5wgCsf55D719+svHRlQyL2Gw8GlQi819DvS+jTt6QNkA7zuqNIgC+4x6St4qdM2yuUSH6TelE/wp0fWn1nLUfKgbvLMuVNKfTsTLgsGAafGg70F2/CSkWxcIxulICacc5WHac5OCkYQM/44SehbTHDdxEXkRwEp4RvlKTUqMIlBBT/+Pcf5zuZQ89I6wLaYIWM00meDPAruqZikGM6FGFezcv2z2LUoYMg+L93LX1h2fBrnBOTxzv0z9u5vGPVN8G1gazUUV9G1tY2RWUmZ6vqYH85c8lAD4zYsluRxOVThEj2bklz2D+MDwrONOLP1K2EbPgr5vq5kRRtk+juHH79Ke7nKowhzQERIZCy6jKsnADmCnovbnGpfWl3TPph9qXjL2dkfUNBmof1rQz5LWI7WXiv4FRXKyKql2ISFatjh0Yoc3hNqG31Z7Sf9VgFEpKakW15lnspRn93qWpqZVANJkCM8qxLASA7SEmWNTBT1CBpvjX8YhuUAcKKbCf3aNKv4JKNFHe/kt4BZHT4Rj5YKT64uVKe6qMeYExJUKjAel1Gd2SWduk3UdvQxBFzFCRJLnOlOVzRMzuo023+8hfWYn4rVMR26N5w5VbvJIhzBh+d+w/3BjjrZgBzUejw2SYaTPPyI3hnu5Y4ynzReZj2ekYsNE4xEpN5oSV4MCuYpPxCT56vBM/HMyB25oNpeKcoPrT5EeN1VZ7kFLeqyZUN0YbmTpykQBr27HMDZMyTrBgX8Rg192/+pgSbR8EmTr3ySChD58WdmVUzq/BJTQajvr1iEZ8pwO3Y8N22Ql9yWpKVAylYvlKTxnVyNqV/6ydAuQezg6IAk4OFxqPWpiXZdpJqYbtrGnqtgYIukEoMGq2x9yYF1OabLnMsd6ddFvT65IYF8KtTd1rIm7jHEGZMF2eqyN5JWmmxDxOR8CNq1pvwSP0n2mVDvh3qayJMexq02Xlq3eHdnWG+3VGOXsBiEsa7n4plPHxepE/6t0vTwLLp1ru+dH2HCjsEFWICqbAk9WMmipMSEApEGpZArJM8So+z1z2bkBrYbesqbfy7c3mzFmJehtlBmxtBeVMQWVZ5DMzkqG0lJAlG5SqzIYiqWOKxe6hqgmrQlG9tQE6nMZeEruQuJVF/hbPUsFmDNGMLx4yqfoOI0ybk3wtD6WiuNX4uz1G42/9GZw/NRrh/TwpVbY/3YUP4CimcadzIwkBcDRUpILGaLdfhiPswb0mmYuMqoNP3XP3qmru38bn9cN/TpFlw5UitCJZ15XvXMRoghWdPgxfTgMPiVbK1cxN2rBVbeILW0U5TQNwcGNqxk0+MDsoJCMKQVU0eYaQHMJWbiDGIAJRyDCZQVzxDbdSXr4IkcHS65TMzaVISjylFepA56LZtI/UGcNUNpqkTbyLy4UzjxdX3LBF8Ae8YxyD3eJvS3tiz3Nt0pvT2vKKsVHj3dYNXAKGoU1QEvkArXtLrI/EbjLK7KAV5KiQQjLQxNugDQFITsHD4TlLex9Tekt/jSl7RdtadOvugVxzIRt0/bUbQCqP9PDEIPk0gkfY54Bc8+8ENHoFU7qqETmufNobaurpgFhN7pc4YMdoz1dYpdgq3Tw0TJ1RI58tOLSWTCOIEF2MbEr3EP3yjyvrm03jBlZww4x019aNBieaZNvOVt0ylIDR8iWl3YG6UMFOlgRL9Y4ss//FfMmf4OWEcGh5i0xv6XIuC0J4/6bQGfdG5sIufacjtpqLWSCfoxqY8mlzoD1iv38mEqdODYc0ZoAPeRlD/D7HFuUk1TgY2lp0yIQXEDx6AkBP7XlfyKdL1TmtNcjAQeRDoXFMYgV67LT4pjGenlh5QE6xouyCubNzt9ckUaJOqr/PmN/wfddIpRxxsVz9400orjOadrklBl1+zxpNzYk0C+DpRD/TClZipVfplvhLwFTdGv0qpjzXLAJFIy6Wfgg26dGqxSpIUHv2hMKigrP6EsBe2pROW4sSrVAd3D5iqngK8FX6avXC4lzUkwlwo+b3b2AkthpVVE9CTmT5hucN1O28R0Bit+2waeZ8S4GsFPiOz2HJ/lvlzQstD1VW0Fm3tFwqWFP/S9hqIyyvrvjii+MK0drVIc/A4Qb0gO829/1UMZsgqTsQZJWr3bkbad1rQp1UNWpkwPpt9+LwJL46GzPW/mGJSGU9WpXC8rXT1l9l1ylJDRnpfdb2JolbNBZ46oZjm4iHp1xID0rl1oRXk30Yrnv5wzhJDARVHHF/zsx6s5TFOHbfS3n/7/PbGE+X5AJzxz1M0Wz29V+SX/j0lFdjzxVBI7xy+yUBXosxtxnWbJXUjdKtqBhrzs73I06Z1itTEVjs5rL62OQSdoVF1Cj+HbPHaf71ywOLr4eJ7GKwROGn32Zr0h3dJW7ugrwPYiCXaYF0ieyOF6vcys7fvSdTpKBfbJ9D7b/BVlBibbhtMHo1bBfKT6678/AYe6+r1UMPFjWtBt0+RyDagpz3SA/sawhpgXs2Sxf4LsgQz3kYo7niHh9I9h8SJNEd+aD4QYJjzk4mvfvz3+POGoKInPwmGdr8p21vbIlBD1+4p6dfvAZrlXH3chMMbXIWVXCnmu8WJYVRz43CrUciDoY6ouYy1lONJZBa59tjBj5R6uvk6hpQRYL9frtZdlfMCHxJkoCO5N132o0R+TJtx7HB/WI6rsDhZt7X4dd4uGSR02/4IjqSX2b65PB/Xp6L5hDKRnx7xXCiZ6+98i6bEJ68+0zTTrfU0Xq99BooPYKjtgOQkAd2DhU/i2530TCRGEJwP/EjVP4U9zcMWxvnU275KLElOaBWKo5doRnom/xMjfmJKZyqADiOg6J0ePKVsGERsoWSeLM9TEjQU9cE6L6vDkVLhJQknyjhJZLxWdjaZvZY314DM1dyS1V+XGPFvAaHN4s0UjkOL/+ZD9rngVZhV3ciKKAHWutvcVKWKGx689qsmI+9O3UzDMNoxdTIo5R8xPumc/6N2AeO0KNpVHi4rIswdFOEPwuKYEEYnKyEfC8NRljk9FefXvhls2voI04bLY4SRlqsR+aG14s99vu4db7YbCash4qXIpmq9XVzp61Dqo2LVqIdCuxwk+RNtdOMhTtJ6AbneZIehVh6lM7F7JhNayU94nr6LYmjsqQ1yWQ+Ik25h21QBjr3ia5YJeOhxVhGqaQI3iPnsGqO2bf42DcBGGSV3ltsZMacDQGBKAyzatpnfx2qEmdhrXQvxs3wLAy/NBy3ZbK6tbhtxBwl/vuFGlR9BCQBZ73JBSi/l1wLP2hHXYNCh+FxH6YkA5r3l7BnT7hYB7DbeQrcI8ygN/2ch6Lt4XUywZhHW2xnXduy8gwJnk6YzA8dpEtUHAjkgqZ0+aTzT4CHOTiTP4RkHzKZJWiwvEG1DcoJEYePXPYd3pFVEf7UYMU25oxtqI5Ierlu4Tigs7fqxM0fCbusPunD2g7faHM7Bc0w7FOBKk2u6lgcINb05Mwo6NG/LcNsyuOYXzjL1CDoGiW+CTLptPronDSw6oLJqa2JNxzLTvOkX3ggLABbjslaLro++y5lj8bBEX1Z1uZ3EXMxttIq6BeMq0YDFL8CaUHnx+0Lh9Roj+c8jzSXjwTypQMbIjpC4RVtkLA2cyfTHBMsbZI9TRymNpVmKi7aCCujTrdOa2rg2/t3wxxz0O+7RNXQjnVzpH2pWUCkOwKFfEE4STvy2MZaSGaWEIEGkwpWaPM/kyocjuYVBd2lclSlnT75aXRR2HBKGmGYtC9HlKQ1PHsOF7gEeZ+5Torf2s7c4YDF2Iqzlycs898PwEk2VgvxO459zsYbJ/XjZYqw9f1UP/aUbo8MvWgZDbwMLhzMfYHP4hDfqCDzevd0duxpOmvYhx9wN1Zvaegq3tzqglpTNxhvI1nFDvvZ0rBqgQHjZ3b1bB+z8eC0T8Mov/tMH42DFkK0QzJ9qeFCL2ZQm6scemboapfLIEGSkYZ2pidIImLIyxS1RDTRfNHpG7fROjdzXWaEVp7DVOSh6AHBH/0k9/ZIVx/dBC5vjoJVqW9+qTcuwrh9FLEeoj6EcUwE0WvDqRNsLnebPqJW3g4X2AHJqshAoVMLO1yo3edaAas91KGAtU2f6X9e7+bjxLCGv9HyFhDHZJsSmD0RD42OTCkzTbyedmLQj8d0jzn9oUkbrIaPbgiab9ZjMy7xlUy0k5GODVQ1NM049Gv4XRgK1vXuMejFG79DP3wMAi/9H9HVPcz7h34QLt/3M8GX5su0JdCcJ59gLzZnt8b257PFTd2yqr1MDdSBhjl8OM/s7Yw2frfdOIv6Je9Fh2HrpiEbW/SXih6zXNR1QmpZNt1ltC2XObKYwcr6IBGnXlT6aWyuZRHd+iEchObGv4lVYaICJcuL5/vvUeVLDc4D9/ri+kfPuoWcbIZgUFHUg0eeYwJRuD/Z3s/chl2BNbJa018p/EDDoQf3955hsDIkBQUJZ1x52h9TdLlxwE8fYHjOVfEApuzYWdRI0k1pU4g4N6mCc918tVBnaxlzM7ZvJV6l99HGsBAILal3IepARRXzLNcmplqFG8s4jFCJmo6i44vUfv0/iwI8Dqx0tnQ2fvLurJPd5Cuww0N4dUVoIVjRrWutyWFQmjZnTQDe/djdb3wZy3Ib+hqEoJfXlL5J4QXIXUHhA7bgn1tJ7eqme6CWJtW1QUhvwXL0oMFZeB5Z80br5E9BWpzlHVK70LefrNGdbthcFk8eANzowQ+f9FjgVvD00Dtc2fwXFS3RgnojG+Jk3JymbI43yYWvqq1pSVUo0ACOhOLN+Hy5LAyUPevqNP0vwsSSO/rAzVjwGBkMl0xdW4rmrc9lT+EchoethvLYzihBw5rb+VfhQi1EVvBCEEE3zfOd77M1LBY9wcH52SN10+3Vpbqx+4PoMNCIFb6WyHMIL1a9lgMvtGS6Mvy4iim1HlH3DG1VgFzakgM3oloEb1HclFUBtWer+d+YsmzTmYg86JWWxK3SHM4HFbMtjH7/bdSgM0q03+WCoPRHGt5zwc2x7njXsMT1hNLqIO+OoSkebvh0FX4LhrqxBcihgAgYLQvmVHzR1gcL6cqefUJoJrQsv3pxUU3L3uTUPTy15QMnNmrpsHZt0PSxtGj9Z+BY8CUXA9fTNqb8MmH2rRzQ5de7pFmlwY+YMz0QmtbojXh81ET7AUFIMXrlKtBiJf6bsFnqBjZnpO7Eh20SU57MLJSUBlz8NigR3OyznEV2scDj5AhR+Lk1AeNS0A9n/62jCZYMJGj+GjJNRsZwzVNW9PimwcAb63AO92JONgCg/02H5BUa2oRJaQhcuJUsy7tIYwUeEiQh7cyY16+HZzpMovfEp+i35kGxg49wA1iWmAKmT5bL0Dc0GfGj3Qz/pHQEInTv+Ex2P/+IHVuPS0ffOPU++0cr6MF3rD3k9osFM5iv/BS2VVUYJjXVqVsSKKwl81dLh1yTad7ZcGg/CweHS7TB40B6ic8B4SuXdG/NMexBWyBi9gLWslnK/86VZr8o8ROaNiHqM+5SsuQUDSKPrbPkv4q7FUYt5OoVTaQbfMkb+dtnHLmXfO+MQkuKhk9S9aYj7iEnZvQCu5/uxybUt1YPgnsf2CH8p//iHo2VvD7yptV9gDZSzw5x6C+XD7FtitcLW6t6TBRV3e7Q1O24wcXtmeaY2pHv2YyrqDdtjj7035OTL+md4Z2oJ5/NaJA6QY7FGo5GSg+bhqillqFHidhsaBeqoNusahot3P8xxn1wcLbygXqeHp54kLbiK5hy/Cz1SSBZAqaK+2lhNzXjgUAnwYJmPNJ6DOgY1kZV4dBfc/fRHWaMP37oKInJ+ENnHsDRkrO5qzvNxf9xty+Q/bckpdcIYw4++dXVg1ENi6lW9JNltskezweuwpt/U3FIrCyRc2hyCMs8uiD5luVcwxVwTt3df5O3iW07l/PR59WzenPoasL56YkBRin6e4waoVyfRf6M3ChngLSnIOwJ/w5+6IwrHLr9MGiJkVUKlRzHN6FcdyPa6Vz/oY5sTmcU4ItgIvgOqncd7bojii7KvkJ9XOP/HAUAprPj4CW1BsqtHnCFbGFhKCvCs8+IZVugPYvVjF3Atfw4bx3FeW6WONIXlcD9h9VbRccEQ9VbAe0DYPpHkD1ibkdHH+1ee3XPkHSqkCMBX2yFPmFgZERLRPNxZTXNYJiVko66nPMCSTcx2vKrBkXEEzPNjPCpM+exo9vuOHlJjNCDti9LMCnhO7tJQUuK6ebomM+r3AzUCn1pnwAQv5bvpcGqyxWpDCS60aO8ch1pASTugTuFRLhIpOIwFsrr9se3PWqD0OPMkWNNy7aLl3uwXXP0dcI6L09sGbCplQEFzRiQhQYYV4GtMCB8mxB2yEIz4+l5SEX+HqLryuaKnkZJW7Iv4/3BeOu0yB3aOKvn+IgoIE8uS9FLdp3dc1YAAXW+hIOSm6S5mfXxtPwz92sKzx/SGoTmCw9hx7Vg19QvC8m/hz/OPtjjr30Yv9LZibS7kUifKDuvM6snYeZGgJfznqLXApMhQ05xNtNr2GDR8qPqn6yup15F5sZh2nLodZ1k/Cwxjcgjn1UrTM3lu7XP9QKll0PoOYypOoYdT+Y5OC4/CujKb7COZfkOuQsatdoCqrTi4/buKbcdXUIFe6zPfeE972aL39zHf1QnK7JCQ5Oy482tVOKwLagxbkp1bNGSNBrzD4k6t/kWeTljjpUqsfpX0TOImufszdnXz/fQIoz+tmonf4E2dnczaoaOFVuGVqd1qnbIFgNuvN1ZH7ntGj93Fhg2Jz7bw2aGxYAEzYBY3D3wk2EelZQKltqbjp0xugiOgl2BRhCeF4wjjoft7E5AHHyApy4wqwZ1ZHMe4UklklBcyOZG56pQ3Ladxe2NhkJN/99x3ga6bqh3O0ztwypEJGHqTFL1ilX3XavLLhkNiWarrlTMq++paO6Wk510o34e0cUyrf4Do02CX0smtCTwp1R2fSvcQyXxU0Z7tzo7qVGyNtErwMKUviQB/ZlQjdb4aQd+kJ9jyQZpksWcMq04VB4XV9K0Uvn/7GZkghtysPtvfU0+8O62FXkFP14z+ax65uC7Kxv4rPZ4h52n90ettUgWJVO9E42J7zFGURcrLAHhQ7vHy8mKRXasdDXCHxcnES02Qk12p6noEwl5NHgcKNm8SbOLw+KT6kIuibrwiki7VpZsj49RjGEKnz5zHsFDQUpU/DKSyVcQgeAxQE70USTB33ffHoXh2C1ZJ1XoCM1o0XrfXQ5alAkDZPxwTJTEvJJZf14S6KEIRX4lFoJGl50dfhY2IlF7z7oH5kNV5IDjOO+kYNfeTqIMVN96rMMmUEtER+NA1UK5OmY4oYDSBHKtQ3VspRk61UrniMjIlRDHtI9bWaESGRIhJbA4BF+BmVmJ5IY4SxsbFSXYHf4AAzT1Nzju2PEgsA1AlwXRiKBnDA6T74hL/yyNcPvWje0bfscyn6QnynRqRw7Llav7JNE6OXoQx028ltO/ip59JqQep829OkN0eEIkb6tXRtAne5OWrt0dnogwoqsI3NX53od5K/SItZ91SRBI9tA4Y+v7L30hRcnoynocRyFl3n976jeHNO/OJxl1LJ5dwi1i+HANiOC1+6UEVcW9yf55j1xgYMInuUwuuQNI6uBMH+dNUwUDA1ogbnuHrLeVluFopIdBHRaBK/yFf8A2QNF8qjZ9PuvDPq0KkmGHt63DgzuRLv1lg9WSVcTv9uR/8SjX6e69dY75F4L/1xvqRBM9pTuppAqgWAZVxsDW8bFxru/i3xm56FRCh2tTyevPW0KHwXAUuEzLg6f1Ky8hr4nuW+Laq1PiAYu4S+m+SdF1hSZOLVDUbh/UIapLgUrf0ir07jOi9xCllcANegr8a2YLV9U14WUd+KGLF0GMAjqEptTESlYReqVfdYrfmSloZqP56c1TEsb21kGQSagBxjleDtvi/yngn3kVGoVViGbT1x0woKiJCUcISPRd5KPGFdz7gap8f0rRPGmxWFoiKNosyPDTL8nvjqH9+yp6Kr43I69gPDWqaBXwnzgwjSyl32jF1t+FGA81rNV0IsW/1e/221so+fLmVxfBt+esWITEfoNeFhf6vWxHQ9CZ19QnO5t6DMfse1RUu+7Zr50SFKq+FvGsnEnZTZ/moj4uX0n3jBMJW4ot2I/cGllVa/NnQCF8zwIroot+NIWD+AwNOPi8qzRHAc/3vtugS+Z7dyVr65AtKlFoHE8NUrc9sZhRlxAdnc/0x4P96Kucp9at6K9tjaxvL2P9g8niRVv/xedlsG5DgOT+f/QDvAUUyDIWv9llMho49e5EUiqTiKLu1//u6EtN6yiqaPbJamnlVvT4Z/ytv/B926DkNqcyoK7DymMIB+sSMZ6iF7d4ArTIwninpgFO8DLM6SChmx2OhMK2megY1A3Vpyrhz+b4KbGkwykbpeAwyDARRtFBHWPx0Rlu/V+ogh3NVxdJ80gacSnV2IFMG4MsFinlaHcNE6/6uWKa70MVJcOW7bVz5JLINwipjlqRU0jImIgso91M7RmnwM2SVIX9JvH5YYMq4d3A2I3jkLs0axcyIuCu227HzVW94LBWdvLv6p5yDB2qjDCmpfBwSExx8j/9LCorODqJw6ZLlNFduUgq73aPdG5//6HRd4CA8PlCxQsiTNrSa11EZBALswCwT5PQIm4MjZlxynnrOwNvbr1sYWGSw1glQenLcztnDGpZU+ciiawpa/+20iZTjAXCILpEOGWtkXVV3y6u51ZmAZ5X08vErWgQ10zlIrsyMY3J5H0yJCKn0vMz3KgzrYqxLKPjXhbmi8BnJav6OdON+unLB2akKH5NUhr8MAC5pCpEqKfN2OY4hx8iGcd8RnyeyH847Xx+5Y5PaI4aaYM04agZoHkDtaTwHW5G2uLe4241CoQgpa78+Lkdux851ZDzRqAA/ZPQzIiFWd3w91v7THDiJzGrlnVXIhxqPn9Od+aEZTY3yvwVmGTWEwQ3ysog49dLGFaKd6Jv2p4wsnqiQsc7pTtV9SVdTlUPzo6NYffccj53whHPQW5GZZ3Few6BaPtht6AYezVuCK62TdmlzXYOEZdzBeHNHaJofJCyIEzqjd4kgN5jESD+6B0MlniEpeen8PzNtGC6gKimE7AmG7gdgFCezTGO0jx0lLh87x2N/oyZHn2oQXK1KRI2phXa/9p/Ndicgua30/jxJ+ne04g2ek6WfhxauhFwfr9w78KzBncXCxjzRhG0BmSouUwZC41s+JX9wP9c42tovdAWE5lLQNPQrGGhyD3LTZB281CoqBYYIT+oNJ4gZfGGIkgx+7Rg/xQCPFC+/V4uJOIswxfHuXENyYXxKAb6JrcEcy46HUahnvk3bNwSu/wgzps4GBO3/aIUWPg5KKI/SkjNMt72ERFepY8TzTi5jPe/R03j1ugitb+35RqrKVI8afho++Mtm0co3k35xlFxBcmxfZpRho9SLU2HUbnwzEMGU4lS3I6l1bgtLC2bI9jlFUowqDgPx9rnb6/K3iziSU2bne43+vAHiwS4eyjT7Lul/KmYsfacxZvldk57PEJqeTLb8vlOlvOPPrG3UCs/RuH8iFiE1OqqJVOnhlYB9+FSB++motxBqW6ztlhNP/8gF7zukXGHn6k1uscJ0Nb+Cpp+R6qfZfQQbRdH/OrE88qqxzE8pSWBYVK/69pimBsI1wwXqN54aWYLIvR+h6AHZzuLTWcTewBiegm5ZbpGbCUyEjG5RowRPowKeSl4o/1tqn22ll4i8I/VeqFMlPhMGZZhQyo90vE0TgltlEetzvsANAwvi9ifd5jwcbApwtmB/ZduGebS2O0wI388D6F+lohran0UG2pTa0f3VJ6YwKsMqagI3mX0/t5V6J5fNAliYIdq4BvjtLdH3XVUfICKUEBWdMvF9ii2/hNGyIhLDxw75rK20hvfZ770r9tx507laalOU4FZ0sp7FLTp/uDC0R/F81NXEZVAyvJzh+Zimpe/jON7DI4fRTbhLZEcP8CHgLyx8x0iuAm018Fj6h9lqUZbZKzYbHnZRTp+1RmYwnQoU826oXe49oA9Kn52lHGDxzI9XemlZFvH+sBevaH/KLwG60hhg7XYiM1aixtC2g+Y47ZPjkozWtQG3E1dkQifT6OL30M5ldEhIoy8Y0kE+BfQI6HLHo5i7DrWYLdHBESRA1dmjZ8JopWNSM3j+aoN1fta169Qf2K2htb6wySmYcZoPJhdd/FsWOovb8nkXLmHB3fjNEng0Oi50tXmdJt2W6tBkeUI8YpPN4GcnxodpSrFPe7v2tbFQu+xLxzhcPQ4Y8qNn5u21JHp0qA4hT2/i3UWQdzZWQdc04ZzjlKUygwe7k3fiZ/MU2yjNKvlT0deVpuKkq+kTwXCv5EyMhVTPuvBXZeXFFdSP7Ncc810AIYD/+PnfZ6DN+d5AO6Xhfnp6ruSvlj1foNtiR28d/doHDwnxk3U/1//iWIz4vby7O06e9xZquwuq42Rv/21Jq5kSnAttXDgz2/Ht3ZR5FX2IL4TzmCIhwO0GTre6LAyrA22550R8L8+wEqEgx+89dmULdo/5G0Qgi9GoAICh4CLjKomTo6NzANKwYaYXM2LZ59OSDKrpgBOTP4KECqwghKf+Hs2hwrp2MJwXnuugsHLRymLecyV2Nj2lQDDbTyAF/tkjnPLPFoK0jhApnnhaghSn03eOVocVLNmTXn6vSv40uYnvwllYeD4hvXtymMuIVWv95wxmVMdiUMroB+e+snyUTcuO1frBndqBhOCGJoaZeeiSs9wId+CcrTDASZ+Ef/EqMHWLtaYilUHzgxPIY/cmTMiQRpvwygfMzwoK0HuhVPE2l9defLGii9VUy8or0k1Fen2jKq3hirrRjNFrN2bpA394VvlShPDEg++oeoLyzwZ3vQWbMtGgoNbYO3DDlHpNNbqTQ7x3/VoJJQXqOkCIY1yAA0bKMbqIOuiRdpUqGeoLyRmzOON6RAEg3Mun+k3jUJt+jFlMTmHX+FnZ3AGeN0cIN/FYFBhuVzSuTHLFhsbUNmzzvhW+80gPZTdtj6Sp8F/I4xM3Y925cNJoMVjIKFAsMa0aDKWBlaZDCn5brVnuNhl4sNFY6/p0ZngReEIiPqQ42v6rPvwOEDajgbOs+kYpQzi5hWU0bdJW5FAE4+1fFEzpwutdVPKasZIlxL5OT0I4NsiwASYxyqdYMkICtawLlyeKOZlSrJp5+SyrBINQ9ZQxvRgIEh26VjNPl/LTIdVQ9hIcsJ/n7OHhjZGzofk/i6JNLv+bUG9P4GQciEa3QaEhgghIoOQbZV04Qb5pHjGjhNvvSr+QkMhVLDxTuF+HwdZSZVJNvk4U4uanr1ccR5BlbNi15cVIk4vCACXIjwQmu07NYdG24NKn2Z6SQHdFfjDUQygRlHNF6ChjTojjMGIGO9TjYOKUdpkYy/P942Kwi8Q+trin/5eOfWcU0prQNpVrgMdLBKgkmk+hRHCv3PZ44K2fU4CuY3Hil5oKrFvose8Skd6NlAE4wIk8xXOXaIYDvFWvYDt2IiB6vX2Zi5sDcQSBA1i8QEXy4vgDWTSQH3kI2lrko9JcBgopk+Lh4+8zCp1vGL6XtSzFZTkzhPv78xvVaYr7CNLKfD+1uHO7QPtBraP7eSXxMygcpGzAFyfqf5F1+JZBOICwZf5C6aMfGaDq8/JAepSPtchEIwEtsLt/ZDowvk+GAwfIJD4C5muWJ4aUmfN76VyvTdmqFkQtIyv7mQUDbvRliLw0M+agedxTJg7hRwYTtR1Mrczrxa5F97vsHony5wkRxNhQaBLOp/dzYtDU7LtpBuiilt4Zh+8VWkj9bX47im0huv+zFQAmG4qJxlr64J7Cy7LbVO3M4598RCjhoO50PH0yYH4xyqoXehm0WebR8K9G3OCiUAra/r7TL6M9+ckYAoc9LKe1Bi9bvCzi4GOqjquAoADgCX5fDUaUJbygkweUVnrFQyiBNzRFNXMXb6KlXyxHwJm69faNNt4s5brkXWsUQTgPTkcqFTPmijMbWiqNMJJ5cwpYMEfkZPyd7QlSrqPG84tKATOMefbpVKielg8pdIZ4SlCMtZ12g4T8Koy8IAv7qXWlSaZ1GBxzQe3WtJvVFNxEKKzVBs2V1PJ9sKU2JYc7YFAFQsBuhn1U6HNoRgcb4/SJzU70+mfhwpvq+TrxdJE3nzONI6xRyxlSb3AVzgM7DubI4Ip/yn+S9Xo5wTTPC8SWy8U7WgPDcswQ3qmpGGEF4Gn0F7Mjk21lAduC2/1Tb8ukF3kP1Q/HZrx8j9ioaPYa4SViGYathnqfWR/0PkkhO3w1DW6BfGRkChhHvnS20U+Jl/xHfxDqiyodmF3UGA84RyfKKFV5pQs9js5w0m4W7C2qMEqg4FMXxIs/987wsheptdNkNyjGB01aajva3TuuD7CwkWj9wb/JIYo6MDmIm0MD+FTKDti7w2FznSmDB0tbx+ibWezZL7DeELilftTVj9ByUPgGocDSr+XyMLxSA3RryI2fHfgLqKKZLAgMEByGq6s60Iy+Uz5IIy8iCSrumzvVAWQk/dfht5NG9Qb/Ou0wAYQVeJXvf/F9Y2NHXy1nScOC3dWGJTRkGWGxGIE7jO3YwtO4fPt2H2+6jiyqHgfi4Cq90k/XCfqZMkETrQcgdAbFopCd1sCPr19+TQcYZ1nzsbRagxtgmrjUPJnSXbEGKt/Om4UrK8+bdKNLs6kSygb2hKaE7cMwhnMpTCzHAeIH2acsfT9qzHoTUG+icA8SylM/25LExu6Hg7guD5Ks4kssAgD8eW/eHyKYyAoH+qIQDz8wRfVRapXBHphnEsx+T02iudtbEoqLzxwcRgxRGTxiAI0IE/EPW5VbtK7ijv2vQ9NS5dFW/OgXeZ/bx/zBTRmyT6vNgzj7DSzjMViSqSxqoK9OR9iMMf8yrID3bD95PHnPZGV9cJNzhQyTPvsttcNrOLJwyDx0m39ZRnEu9DVFDyMvGSwbxvFJ0+qRMykopU7xti3sEze0Rdx4aDIf9KHUY2AnZlf0NAvoQ8AoWErTmxPO4EMj04M/rGeOil8Ayhczuq/IXUWmIKBlZABET5GthFQiGTqTQsfyuPI+VqZcys8yRT7Rqx9k9VcdizqoO1/o91/FI5bcSHXgorpV5vi/TAw12pRmuYOczeDm4yZWTdyqZBRMCNf40Ot9ZNzZmp5WAvuynP56snrLJbgr9tWxyrRVRMXT4mxTQszHCBRrb6803bPBGoAUt/hAUMnaUGGfX1iVK4YnuKqKkzCH5cQ5HI8IJqH4qms1pzQsSTjojYV4F+Jfk4YFRhwPnP9aAO/Bj3IcwxghdfRVYQKWMez46rqlV/ilYtEdgv9Pi/ySMQrJFvsTu7BfBX/VaB5L/ik2Mb4QLAcyQQ+k39uoHeJez6LRSaJq//NB/GWz6eVEHROXkemGwgwtp65r5zOYSZJchLaccCUIxSgPLtvAhFMYvw7Dn7m0xwajO6Jdire1ficfwKCFdYeQeSqyaOEqvT2m3HewT3ZPWC3LDwGydDGd6P/i0IeBZXVDX0AXpU88bACnvIDkVMoRGQ883zGMk+sVtqgFFPyF5cgrUssU+HpVjSrsUIxJdzYYXW2WlnBUApj0xAcZRdRdlteF0j0CfA1hCB1F8pq7KnmSd6HO7ipN6xVO/2Gb5YCRsHzbj2WXrO5J0Gi2rYok9jzPUWjreWnEbFfHTiEMc3Wa9P8yqaK/Q/4TH0Ja6U1sKnZ5SBw226aj2Js4h59wYProNuqXQvkJPsn/GXMx1X/yhONkO4cnNt5WHq1j99KWUGcJ6FfEZIe56F/YJor9eSAUwpezN2NzBYgQXifc/z01NtuJ202gpUQaeCPl8DU83lEXevxFiaO5oJ+7UBadMZkGovJQGtMQcDC9/2vKe7mABaikLFJ2Rev90WT4BOKnZXuXSjGn1ksnrb/tjLMLTHObzXK+75JDY9MAVtUZdZfRtrtvtlMO1snXx8N7zWxThH9GcGun1787XGhu4s2tFfOdh8qsdaCU007E6xflfr4dFnpMLqRKm6E6B3CjY9yppwO4RRl1lmV+c52OSnIufEaLnALs4Xrm46ftc99Qlfq/sihFO4+lLMPwH4pmC0m7w2gWQk4xk9bs7kwZT/N04eRGeUQTrEeOGoCPSpHqyHkvrFhJpeSwdGQG1S9GeASmZC3bGGd7gZqtM8Y0wbWsMG53T9blItRHUPOr7UfFmrkiT7EVhyUxJOnIwBFxokf3Qa0ZDm6QfV9GbnPYOXigp0TQMWMeEQvB2exA9kKdKD5UTzIOrXLOBNkgz5ORhEA320TGi7BO6IbqQgvs3urIT3KdxKCAM5Aj2T3Cnmb51RiGuZaWHdtCp1X/UTnYlnpodTRR2l50oB+zvaWcxoM96xI792w8YH3A5df2HV+6tw4m2kpAVIrQzBBz5F1iVR1xaLuemhChcjCk0KVwB8P4+a6OZMNmc6pGXyglrAVAwl54V2hrxRl+2/PeExxuyQfdeB1Micw845BZ3MeFKnBabFwW2wFUiPtyklWoybHfqFyqTwDAAmmLo/+t6kxPrvWpIcE83T8LMrD3QGh26zFqvGVH3lyDH+Q7TChURlZAAmhAYNgRoC3wczMswPWDeqFKqd3kTIj2brsAtSc7jRWmS2rDu9S+FIjv8Le2CvFwoPEUDpOCPmG0y5HNUKg5QGYkf3o7aDO6FopbBHyqywNJVNXXpC7+xHqk5wAS4Dk8pWWdSAGJufOufDnv2V1MKJFX5kmAiZj0JVR1um5Uy2t9m4fKilfXgMBhpBjsQtiTwyOTQanE1E/kzbuXFnYOw3b7boiTTuEnq5nklkb/i86SHXAd1NFWLj87sTaooH+Br3HTQ4r/8pSi/3529Vc63gzUumaskB+fHTzB4GLh8972QqG12lbhICGnWsqygJU9zB9fpsOAOSkeIkzd+aAj6vcORoEvjYME+WxkwRhoLEYj9m7n6TtoWlj997nozxTK6vjDbGf1gUGDjRF3/DOSdXh5dVeVho9SX3rip7cphmGiXnnsmmPkBvJPiBift1UQmGaBGiZo09wZfMJBJA8JIGpM3UL1SEA5IfpYY4/4ZHBkR168DS6ZTgw0gktFqjnMtJKJnem5HuHaCf8Znhg/ES+cjBfowZelW6pUZdOqzKROAiaww5EAJfsOEO3AaG/eVCjmc+mf9ThknN+GqBwHWiJAJgSeIsU4v/mhvOK7xVmLV8igFDLlRRPgu/6v165fdATu08M/+knXezXF3R1Vh3WuMQkBeNSzmUfMuvRqiq1UatdYLQVyLQyPRMaFjBl6TP+EHxSSl0ApUJWGVeNQDHoPq6nOywbH7JoAbpBEluam2yY7cWmyZyr9knYs8kI8l5PduLWXGn2Ohfqcxpf1Csi8W/6lpYMrW56v+bGejw2yrDvsFH4bSYrJOPRTt+L8t0/3wFfmobz9e65R/LoTTmf+dCmEi+RnLb067Pqrx726sICEvpN128QDlY30lMyzJOwDpqYkibILi1GaxUx2+OxT+gvrKHYpFEXIsAYweS5hhHR6SHJogXPGKe+ZnH5aIagwBbtxvxdIHeiRDwgw2/x1jObbN/v3eNqfZGNsdZxzsRMqMbWxYwPYLtGDQIsMbdbeOQxSkIB/GNWkOs5ECpbivMy76U1aOQhMauq6r9ULkPnP/RncBl5/+5XgIYmAuAFflAnq0zS3v2m3CCKE9W9f0CCRYe169KaMMXvU43467zcN5YbhbrvW5cRCt5fTxgIzlWs/omIo1W/h1jfO+O08tlykUdLe+dKu2t9KbG+pXk88s6pWCSHgF8Jipo31jj85TZyeVGKxhdHzK7YKino8kuhe4x+8iOlzQkQBzxmtI1j7LPuW2JykUtIJ3Y+z5oC4eWANTkTIg8yPqUUDDVFDJlL0Ey72EhTH6zaQopDSVXn7yF1B0WuuDghot+Zu1k2RbGqxgQkn/fQbZvQ0ejY/59vqQEUGqVgwcRbXTQi2kiLGIjqvR1hEZGcTr41LuVM2YbJJA6NpkLma/7EHQ/fvQ58UNUYEv4z4M8Qo+fq953T0hbOwNKZ/6My1ZIvQNO89KZlPDwT0WP9ifi8LUbUZp3DVzTOW3+lvz1ogQF/E1ifiefsYiMu2leZiktZ51udnjlxpLSUPkwBYnZSZepug7nR9h3ZAbJS7bHHbdlgU3TzPrrA5uvCUHDyjd1JDmXnE+KOw4"/>
  <p:tag name="MEKKO" val="MekkoChar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-20152481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14.5"/>
  <p:tag name="ORIGTOP" val="72.5"/>
  <p:tag name="ORIGHEIGHT" val="54"/>
  <p:tag name="ORIGWIDTH" val="43.75"/>
  <p:tag name="THINKCELLSHAPEDONOTDELETE" val="pBeZG5Nqbl0WjOEGB0QZB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14.5"/>
  <p:tag name="ORIGTOP" val="72.5"/>
  <p:tag name="ORIGHEIGHT" val="54"/>
  <p:tag name="ORIGWIDTH" val="43.75"/>
  <p:tag name="THINKCELLSHAPEDONOTDELETE" val="pBeZG5Nqbl0WjOEGB0QZB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14.5"/>
  <p:tag name="ORIGTOP" val="72.5"/>
  <p:tag name="ORIGHEIGHT" val="54"/>
  <p:tag name="ORIGWIDTH" val="43.75"/>
  <p:tag name="THINKCELLSHAPEDONOTDELETE" val="pBeZG5Nqbl0WjOEGB0QZB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14.5"/>
  <p:tag name="ORIGTOP" val="72.5"/>
  <p:tag name="ORIGHEIGHT" val="54"/>
  <p:tag name="ORIGWIDTH" val="43.75"/>
  <p:tag name="THINKCELLSHAPEDONOTDELETE" val="pBeZG5Nqbl0WjOEGB0QZB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14.5"/>
  <p:tag name="ORIGTOP" val="72.5"/>
  <p:tag name="ORIGHEIGHT" val="54"/>
  <p:tag name="ORIGWIDTH" val="43.75"/>
  <p:tag name="THINKCELLSHAPEDONOTDELETE" val="pBeZG5Nqbl0WjOEGB0QZBd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14.5"/>
  <p:tag name="ORIGTOP" val="72.5"/>
  <p:tag name="ORIGHEIGHT" val="54"/>
  <p:tag name="ORIGWIDTH" val="43.75"/>
  <p:tag name="THINKCELLSHAPEDONOTDELETE" val="pBeZG5Nqbl0WjOEGB0QZB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14.5"/>
  <p:tag name="ORIGTOP" val="72.5"/>
  <p:tag name="ORIGHEIGHT" val="54"/>
  <p:tag name="ORIGWIDTH" val="43.75"/>
  <p:tag name="THINKCELLSHAPEDONOTDELETE" val="pBeZG5Nqbl0WjOEGB0QZB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wmuChU8E103LXYzB67zmw6uiUqEE7tlL2u2I9AZ9rSmrzxmjF9QOx3X2WwXpLv/XAzFCH+ot34Hf83Leoij3XCJhHI3lYI6R9Dd1ApM777ankBShmFyq02td6LnmI/b+tie6Q8bliY07L0NxlSLd173bIpn7tNJVAHYYPwRDN+HSTRnzbFxk3DIvJupN+ZSIIhA1EhhfyuMOGDl7FeXXX2YD/c6qr0KTApzEfBDUhZE1KCXRItJK8QNTdOutbggorJPgQtlmwUB8aHkysuWQEkH7b/1mh7RssIDAERsPIeKMXoXhkowIHT45KzR0mOtiOgQVoxxd1PKSWKy2iecjr90TMZWgXQr/7qPDQC7ka842cEayURUnz9Fxj4jzrp2HDHxGfuXeI32yb/X9WmJgYjqYGXvs9U8eJ1/iwpcDUL+FMddkKuOv4mDrYlqTIHyQprXn666+5Skrn6hzsmZS88AFBlzqynq1Z510p5XYHqxbV+RLsR4r5NRn2oDBv+tPsUZ+jB/EiV6venLnzuCvRR6p0hOu03svwW7DyuHcwDIc/J6tDiMzcBvN0vmOpnwNBs/eBRcpyXA8Bt206rQLkvX4VSW82zpj/9dvUBZwrOufCXKjZfTPgHO+NYPiayfbNvYVdsW/vqujw6q12JsLYgF3ZAYxzQ1LnXatNPAHxwtXo7JHK8ibE/XQiQRClnEi8uDQ4Np43L3+5slYJv5OhG+7YNRGge+5zoEBCv4I8iooS4vlacJiIdxrikxBk9lwvs2mBxRxcEH1UsZOf+hPluwHpD0pkFLcG3vovgyMojHFsN8oAScDdbUGqBZ4NXgsHlqq3Y6oRDt8B92EU3ZYzDW9yggsqvSz3oacz6U8dO3pVfSlqoQMwHNSnA8U9Sw1qDBhrCiRQKRAcbH4bfF6v33aRJUkouSrGLmS3DTo6EBUbNCx+qXF9mtVUVqxd+w7CdjSe3cWTaPc78eQ75OUwt+asEmorYKt0OQUCg9ZeWLLT+h98xOg867cLZ3wXFuMB+SFJrEwo120X264n2S+NjnUDrsdpm47cIO5OjafoZ6dPs6yyjz31Z9LyTQSNrrFq/QGPBwRym1sNxwatmfgTdKcpMdD8/iU/H9YWd6539Fk7/YxY+UIN/0Yf6ejQc8593KT1YHbZQVt5FNSHAZH3/dHpTn51pN5piE1MxMOAK/ij+Nvk+57xgX/iluOlaQTWHZd6mjS8Bfcgg1JoY11k6MmI7HwNB5Kq+7R/LrRWZ4a/yVvstfMgP/ofxx773yLhv3zC6e1IaZoB0YXAi5riXdSYE/h0mXplr7JmG+7hOU3gBC9Z5YgAVGrOprmgfuGX6R0pcbRp5Z8VPlxH015tEo/72VB9Z/RhIBkiBgp49t8uZli60dFkkqrKbb+13fGhJi9/1oexP+97oqgAjy1peFk6sSfVHBNuDxh+5rq+zIEC2bkKN0qSOwo/BtLtMIjdXN6dEImFNIte/4k1yu6K5aR2k97iP668ReAJqNRXggNzUOuiHMx77bfvfv8UYennFNiMw+zwKpBO6R6KuuR0hObNbMZFWgVgaZ3MP4vhig1TcwPm51Vg755j3Yvzk7+HCyWxN32UexmovTAT9YbxeUqo7sNAjpMMQkToQN/nu2apDf3dpS4Q9DynhFUY9QjJ3YX9Hl3VtDZOJfnvUDyrwGF1oOzzISTF2JupKN/WauxCgCHzVmkRN9u19SXqjoz4AlzeAK4a1dnwG6omO7KpIaJNpWts+o97pcdsWxaKFiwktdf9c06GwZgHIbmqoqY0bcpl2OqhNRIvowRgyIIcLHkrAJFKmwpZbJZ8Za++BzhwfOPlXdVun8Bx5MDxK3ejKFn/LyhAi41JC0ReDYz4Y7jrvT0CJw40y3YXzCRjYvJuHFJ1/VXWroyLz67O9xvQrgHG2ShU1nkmCshXGyXa1qqG+wJnVEAnKNTzLUEEbcKtxMetc1dVO2EiirpHD83eON8T98Dmh24EINdYiUifT0PtqS/Mxndviaec+WWPwPA+p87raRUcncL36FBlegwiLd5pTYeyLdV5g9tk6For+x5J6tJn/peOXMcM+aAwp/RrCuFHRm/NzG4m/dTzzUehtu7HMM8Z9ui+q+37A6Axb8Kw0bar1hqCKbhoXZEYhJjY1XDCgv4ZXoul2/hAauM/FHJX3f29p8YmpkhX5bV76eHzqeK76vpoLbm7OmMaAMM8MMhUnuPTxK6a0tJmQVXax6rwpjtYsjqSwa6y4kYzTeZ1yOpSCc77f4bdsdQ0iJEfISR8Fee3gOEMXdF7tOGbyM60mO/i9gPoMXBw2+g5CoLS4UhOcnQtseQZiWMzEJj8V8YBREbCp87u8Kqe/plNjWGH2u/pb9hEYmNuY5EZkpdeO4uo1KsnwtXBSocrBNbp4BouCYHEwBKWuqct/GtTCBqh0oA+G9iuDpqLTbxZC3c1f6pT/wslNGryRqmqnfFP3KPImQEluMQQNjgTEiq6oZeac6gb/PangCAx5M/h7c008nfwy6zvpSPqHce3V9JZ9WvmZhufzubxrtIaMHvYjXRmEGqvBcrfXAVCiYYIF8N/dE1r/qMafGR0KHoQ1d15wiOjmJ1ov/xEWB4qLXXt2Ge5tTXVJwD8fQZcB1+wBoLPVyaZq8iGvI0pf8ZNb/V5Fx6UmZaETTtX1/fH/b62Gp2VtRDJoSwvQg+9LGmqLLCOiLZVTRgz2mBXLZjziSe4FYw6OhJ/w1itUeDd9MZ0Fh0lG4NOIzXwbQYetfTs3I7QjgcIkI8BAaCJt4GdUQUkhugOBV6thFW4vBk7lkTR6RXFIUBmr6ynZNELUkd4nKQKF+iS+NkxngP/ozWbj3rMxNOkZ6fMvGotRqC6hnBtbu0NPFm1jCkBzAMN32h7VNQ8H0iknbaYeUtpcmygN8p9TNWBRC0YJflLhw5Z1bVJybWyCpkCILwxxhsVQPnBpCZ3cY/FBiDaM6o4eawyUrffe0l8xh4q9cSH+hsbao29CUAy2+d+jut5C5aQDRhEsroYAXlzVRM10f71b/TK/as9CvRvkSQMYQhzyy9p7lJIH8JcBdXXU7Qr+uXStO4n8KOC5GRUINYFzPt6BzfWKUovKFp8CaM2i8uXIfdnciswF8VteBAVr3nrS2G4qwM4jSIXUQNf6dqe5jZFraB5PDUUSAMLFvYxxTnKxjojzdYNJOZQtkJWFoGTtryA6Tf1r+2O1rsCSidJbuiq+gODkK7stNxSXKCdN+4vUnk2MG7uG0EN+txcwRVzxDoGvB0WXcRQriz0OBlXJlrPEDn0OxmHGI0X9P6s4VAcHpLbi6Zfh1hTiK9f3/e3gPX1Z7eyfkcNBi9+GHzH00JVvY1YKAC2RU7727AwYubD6jYO5ZqOZ3z3KDrbvEzQaTRIhRWkAJDXNtICGyfJCANkw8M//lWuI/JZAXWpds37mCUtJH9YuRP3cm0L7d+zrpdFYMBU0Xwqn+W+plJNHUQWItF2QYLDI3is9aJjRDGPVWML/SGao8pBQYePeG1rGOvJzxs81e4PPtNDqyI2SgVTcm8iKlsDVardWp8SHxJAgPYKOjdXvAwIS+cEX622yC609/SFN4+HaLL5wJVoXLvJK5zwDM8lb2IhoRUC51WIVKJ5OveUEazG1YT/qRaCD7i7m4Hjy3mH4V7i2jDBDOs88OdgOJ2l5AetnZb+BhMF5KdcAUcoltluoczU0rMErvOHGCOtlu5fehJ3D7UpeLRVnkJVXAYcVLPwFkVTe73hxulD3m9Y79rYa+Yor4MwzUUgHo4BWccE3Mgz2JPrAnnc3vx3+3ens9OSQQcwCysy3QYgcx25aqfTkwLFtLXAH2usziQgsVjcKQbM/T3RYDIDuPW/AO7hDf17EgIlFgCBrz0KeNwaYyNRQdBlTmQfB96OWBAVfVWi6SRw6w2Rr9mYuWYh9lXaamLHBk2sdx8OzXlhUpY7FeMUnZJsvpaLZRBE6M+ZeYvreApSVaFbY3wRZx4nnUhs2GVmWVFqKC3j+0RAdcSrnHOJlt4l50NUWZbM9qZ5uYQBMxGoYco0/86VQbtboVlCiSJR3ALZuhJWAd8upUWSm3prY2jEMUOCoQLYqXf0dk9U8PuVXAGnOwcyxLqXfrzNO4Pgie63kTUIyV7xL6oUooGZVfiDFZ9iB8IEyrICW7aGy/CkkNpdtEnpBIdRMges+9NDvHOUG86PX/rEcXoxOimAgnaHYfVYbDjPdVjTHf2EtwRJnQ7NaS8AmGQcFWZArhAz4PWxCsHaAkq+SI2mB2RNbTJw23GdfJzJd188jSr9csty+XHpj0wuCFAUR97yR770OpgibtIkj+vfj0/EcV9EgvmM1E+gnW7sP5SqpX9Rvd69bXSdhvsB9y18y7CI5AdFWn4J0efHBzFHEClHN2x+pkuHECS3mhGWLIR6gkdeSIe+ig9FOx84n9NH+GLAFKhw8cqRC2jO+B+KE8OexAsnEa5C+XVVta8+TCCwsRULMiUOM8xRpqUrpyrLnQw6dcus5zIZg56TRWEuoXSP/OXYMuUHO5L7JsO8QbmSkbyfQsa9yh7Ydmkamq7Gcegyh7yWyodnFlS+2VTLZqwjugp7RYXMVquk/XiG5kf9BF9Weups8u94RandXKwfFBbMzDGbPXGLt0m1FPP7KjVVdE2LacgguaqfA/b4rJwu67UbMYe5KvnZH5bLop2cjM7UWxtCTTmwDjSWISOIHSNRGg0//VMOBg4n1LoC7DhWhWoazllEVwXnO9nSs20F2b4rXDOBkGGhb3xzUFfRkU1i3kTjY3c3qt415DZl0S3hWHxBOqT5aQK/W0QPfBKoZM2nneRTOVi0NQibqt0QXcL7Ui1z5KJ/vAZhc4vCbix88KjAW78hQXUWKHqO52UJzGHJPpgFkSMTVo4OWN/yWQJKIG0RXobXgwvHaWQiodZivwXHFWuz4cK2puByrwXzF3feOBPs6BSpO3+twupdJ65FMBFQ5y83yEybRlXsEUgd7iKWgz27h486qjXhTFeccqy+oBTnFc+PvWhjP+NoSjmSffq9uuwsdWHETSqxeSTSD0BR4qsX4GKXQjpW6jT4Sof3dpoxG5az0xv+tNEpf5F6VNWwVs3L/51oHGZtLbnYBfcP6wETtqqQ7B5O22AmiJxokAV+g05qyzrVvSbDsCBYBQif56mJJi1to7ptGRmr8ePO/neC7af7AcYKsxYZkDDvKJzTpUlGlx2aEqW0YJuCiIzo95oEfwENLwMkYx67K9jHIIO0sixpq4fSTinahgrg9kFfHkWxfjCDmTpNSdoUN4H3iZmnsvvaMKJR6qMedLdpjwi7cuSIknmmWaWPLUd4TIULt4q1gNnR+61rCQeSNmjL1wk1rRDfLKX5TzqZv2tYqNlcGmDrHc6ddHtZieH27JoBVJ5TIlG4aYxrW7g8H9s92Fveiyu1KnJpoMQygOzcXNC9RKrynpY3VZ613DpVZac/+r00+EZAipU/AW0LKwSaRnG6w+wQ7/ohbIshPFtAfSlwciyp68kwuTmsRw1uEemD/xymg+d3i9v0NmfLWpuyoHcUq8yJzHnbXDyWE8R28fo0bWGKgEIvmf4Q8wEW/fgC8wQRUdQ3TXVbwnfQjgexI5epA+LNQ6X0QchTVnuMwDi4TFEHoPfXKrrJSwjFAdgTFAGClBhTHhjPB57UDTEBtUFWCTLlsEc0VSpcfjExfbllZkp8YJDX+kmw5Vg1ZLV+wk0COUGph1QbgueNzuwexG4ejP/5AbTxO3nOe6uEqEFLAoEH2hNMBNVcZWMyJc2wusyxn8ahEdqK1y0M7RJVoO8vs40kHypNZXqEtkxAIMwP9fR0waTb2U+Ll21Cmdxbd2wQwFWWEVwDOCZr+MxXRFwl8KQY1FEpM2JbOTUNQk49P//QVutNEkM02QJXEMipureVOnWbQzWjpO0mt0fKdvlooCXXguKyCeye9Rd8GIDEAlaAkonmODFmQFJDhrG+YtvodLIgRD+l26FGSXbkD6yH83aM6rcHa4Bzdk4SahfsLL+IaSqjfFnAqmCjUTbpVaWYZJZ/CUVPIXE2BJHwTN0rKpb9DClhh13/njsvj4jrSaIUcbGIWcub4HXKRHixdFwqvQxkV1tNOpnTHLijJ94Ec2+/beBxKa1aDLJhoVy/eRZ7KgUj41+VGCeL+LXS3OGAZ9Y8t/Y6oARywK+zA8sk5mPUsYG48Z29BdrB/3o2aHZZqUDIJQNwA/dand6QuHcM5hYh0jn4iGqFzZJISQz2+h/wsyoJqDXOI4Alu9kS1Gc4JSd2A6Sgys+3iw2SpsweEWb8WvLmvuD5zj+PQd+ATVPfmZzS/2pF8GzicAy2dqa3enAAHihLbdDFZDSYhz01TrB5s7VkQ9NPAr/YVXKA1J//hv4uKGl6WwqNJLDBTxhzkzmfWxdHhE+PkNeLlJS3VWrjPaHEyp3HMTXRh5OSPogTL0GorMDXk2fcaFnx43ze3GDyJuJgYZ+qOTdVdJ7VOHWcg1oZv4xl5FHXZDONdFegPLV7zbl28M/Cuv9kwij9HsennhUAT5PFqSO1McgrVslIWUQaVbl3FG/29FZ5fh+9KhhrveFc80pKRlGex8GiA/imCgbbjPpqcsOq1+QBQeC2aJE5uwK99NUKcpJNq8dU4DRY8YKuIwWPOwaJwisiSdSq4JfdgunA1gDBWJR5e7S4dTt4z/aaNinbTS/CgRvDBYdjXvWAvRqiaNVIulPfqcqDyBMCF0Jy9t6J7iHhUgsinYl8sR9/OoyD0qzx1681bo8xweYfVe5z6fe+Ny/37wlYbWe34cVCs91gHJRc5d2V+294aC4zttOJsRhMNWRszgrDbz2mhdbUp0pR0qxgagO+/gQ9aMcVTrj/k258A21eDm+u5eF5KxOWbUlVowITF0FYGIl42Rm7YyFdx4P1o42bD8OGWYzaJi/jpX6lYB+zkEp+93krbESR9kA4iqSePDwc3G1jCe2GeLS9zVMjur7Ep/Lb5o74N8POPcapeR9z7Wi7lvPLxegUdWWQy9qHNepsh7Dy0TKvDpaavmFHp/NmuWtxnj/0sVQpSr9LTPcqn6e/J2kS16uIQp8PNP2EVjJalh7TSG1QxLXZhucYHMIehk/Ie9TIQNpODxPpNqiptqizjn0reL9ztqLaBeQz/TQzKut77sEFzfbNPH/ZO3CXBUtqAac+6QZ1nyFjunWNq8PEUQx9WDE+D96Capc1rS3SnPbmguOOl80aph2W10vMVJqfGxV7tZn+Y5mIQALSTobJp6xwt/VmqegDqsRvx68t/kTadL4gaJmYgcjymZiuf8xt1wUql8aBLyYnmufwXQ1LxYss+jfdJZWQoiFOOxV1Do23W5IB4+MMKx60Awutgqlpnzb8anOMdIlidH18GeUYb7ToNedmXCHf9EF4AYa8QexUO2tikzUM9U+rXp/sVCY1+6UfXAwW0EyrLi0976be0O9wn0dHpKMbJsW+AEC4xUeNw22v/Qjot/oldY9uzy8o4dYj++bgJeuvxI/VdnMgOBtR2n7iu0MMEWYqM2/bhjvVxrDEXNOMyTuBdtaLztzO94oQpqDxX5bmCV4rumCJ7WTB1rCRb211D8+nFe8B7fNz/yFe0Wix2eWYO4F/m36EIU3VJjTamdgKKGov4qI3DEa8Oytn9RkMMKV53PLW/w+JST/PfGj/fuQpq13d2pZBsEMoU7M6bojG66lqht2A20AFM7Jo/5RHhkVfNVmIBSQ26EGgdubwCCUmxr2KGL3JJATH/3XJBHdQdCLKmtAL/Vo4YtwqGIi3DNeJm+V1rocLWhVNMPjopXXSVbkP0hBX6OT+gAqPv1hyqbpa2UOXJ2d6rOQcs8mLcwpmSgFhgi5RFs9Oe1S6xwEEc7JAgwF8qcbNwzhy0FPijmUjC/EnjRo/iFENVDT0Uoy3yJe45G9kSAIkHvJ33Wksbs/wbc0HEGGy+e9vvGOY+06ITEnbMXBIDQxlK1rP0knMrgtvThSA/IGsAdIplHU/WoDi+QnoIAWAY9QlvABEZXtCFyVZ1YnRMgWHBQX2YqgDltdmHXifELUD3zIKaMfSckAQJ7gjhEWVnl0O2+wwBUALZo//AwM3pXJQl7GKcl+yBPpxKHZzgCtIdArRvEZLqt88cbrwhVWh2sGB4M/aUp+YoSOGB5XwynQ0HUHx+uPl1XMaZQ9YXY/Kx4HNMrHG6LkXSRgtUjS+OKvmdQ7JEHWD6TevPm0N5Dj5nK7R572pCrZjzNtdWf9v2B/o4VRAPtZiLgfnpWhUM6EjOGuzDnvw7fheBIAaqg6vvjBqFo76tNNQImPADnhwt6kaOiOcnDV+XECLLKsReKFC8lmNYl91S9bL2hBnJGaVUOEXmckQSGoIqeJ/R1t4FfYKd93zWymiODfMZZjd/Jv1vjWKU3x0wW0ATpjxbbGmvZCBVfjsfbwSq1Y4O3k6FWG2l7MyA+OlO03QwYE4gMNluX/mpQdQ8PjPHRev35H2H8BbXs5pKTVcxa5l5m5dWHA/tAdYzeSh9f+044er7XWERUS+vFovW+Or2ZbiLoPwLb1kXE9ivRobrpfDK9wed2To1DYu608sx+R+EioSOKm6Ta5i+DVsveELHv0F2rmGfIviXwEURoXbvAp1JCh/p/mRyEV1ipEAGgPLVnJy8qZJfyeVgoy6++fayqgrmXEqnaBCCcEE+bQLQMYtsMhQ/196hVjRLcFJtjUJJbM0iNwgODV8N/0NyTJTUo10my8DKwRHKguCqU4561Ac88e8e6LRc1BL1PUqO2JTq58b93JrLDl4uzMBWSqQ9GZp3gbZGgcxGtORpJZtGGcJVh3R/Q1Gyzv+vpNWKjyoNbJ7z8Ly0cpN+Ksy5hOKfYlxu//voAf371uAkief9Qm4nLeEUmMFAnFJeeLg2XRnKwIYJODIKod0XrHOQ7yJgfU82eCNkMbjowXwfJjE0NEAtkFlj9g07kr4+RuZuVRDi1Du9UYeB3DjXCUNQTDxvwq+5rDvn/uTcV4c94LFulGtWHINY5un8q+YxtqOk+DwWiXJZVUZeXRgZe3mYMV/e5hIfprUXFHGs12N936iGdG7gh/dNvNxQfk6WBkIEeAac7zJE0Vk/tyT8iOzUBNJDqsQBKrd6YiYxMZI1Ga3h9ouDLas6zgsff6x16lp0eXiSY9fmv5wzrfaxEVmEefzTY0CA1QZ8eG9a4/toIexaQuTQ3x2QqdkXrjfJvOAADuu4+j7WWyJaDZWAY8daPsewLruJoMrn6SsZM72xkWITzZij4ViLpqI3RMY3BKkxef5CQrGSbqJefalYIqYgs3Zp8STUQamXFndQxi5fmt40IkPai1/P131UiJ9V77M/MD6SvoKSJF9pObqj/0+x9mUGETp41QtcihUdgfxsv7mKakMYYW7AFFsFoZ7KKgnoSgMGqRnhkW5GI5LI8TAfMfpLlqxuVuexmLiD6DbB8gqPVbR90R8faVK1Hp1i1bPIMbBmF/dD6tOcJ9NaY5Q4YF7NRZw4NAVyrbGioDHntT+f6L82EC1aIi5b5e/x/OcC7uMaZrdtDsxVX4dEYMb/3Br/6bKmY/q9/M5SJ9yFApoiT+oXmsk7ZsR+HaPEOzYFTsA6u73fVhLwwbtV2hjuer6aZVW+ctTtpfxL6gM8VsN0NwmYNym8H1iJAlGOI5PAvQJTTzB0Hxh+J99hZPpvq2R9XYwvjue5mZPWSYRiXpTtA2zMfOkH9OTQih1U6jMAff2HJg2RZR2PNqriCF6I2aXHz0YMIyg1gViF7h4o9/EwchRzzgVzYGZRP6sTp2jcsToN/Emx29SpMTMTNsoH1+bZwJh8CEt/K34zOwLbXX1rTGXB7X+cxVoRAqXRdKsh41vzYPnCvlIjdZBdDP5zK3yJ7yzGBtXAr3ttakXzsCFAFedzyH8IAhbisu2NtD/YX/7SWPiUqQljlqkCC9bnNURmviFIhuP/j7ed/V05+SD1szpsPMVw36pc+JRdc6S37JqjBuqsalAQ3A8tQc5sbfzJjEdkdOqDnI7H6KeEAALPUStKlZjjkmjKzVxNNxP2qTzdxWooP8Uum63DGMS9PHQ4hKolvL8NM1zdeN9bN/KSXrYX8wl3W1PZihg3nwvZ+m9HMNoOQttNcuv2MbEPr8pf2fksANW8BDxrhs8Zv0lDnCvLr0o/qi0NQVjsIMQm/ps7KAbqSjmRYadvxq/qMZox2t04z0Gcthd0QOmjOJCkUx0hK7Wj1CoaA0tovwHb0uWFqziBIJ7I4Zk//hAXWqvv7D96a05UcV+QgQDutZZbVLfrHQLDGgq47/SM1En64nX4prJXeJiyArfdElscM/RqGGHR7gbh6D+84MJjyGfhQ9LiAGmgb5BqcV6GW3MPXKdVEAPdVGiS74ZQ3nbyyn11nnGxWAGIUlU4s1uMSKFSCgvu5s+M6Dne3GcSTdnLdY1VM90TNKCmXHAw31WX5mNx+v4Kf4Nr8jSUPZPW2IX86ZDRnczgs/zoMSjbR2/V9Q2/h8cWPEicbzhJ5x3Wgs1ePDCtudYB84OHCS9T/PGWXqN8T8p/UZLccxFlL59CQxMGUYIeibg4inaWu+GEJcs+f16OMQLDWFvC4UdBv8TtM1idrD5/81xNz4YezuslEr+tK4yQpAstm0R2W+Trj6DCdL5Pdmb1IFKzkm8sQegV/xJcDYNLNGa459muQ8HTB/NmXBRJj2MinjJOdNHP6nNNFs2zc5sLCCYdYs+fv+9tJHDXKkloOAG+JVaYuOC1ZPQ6AozIsz2gFAxMObi/+RKufvtGGrfvunlKSPTH8FsBcnmGV2gYJgtDPklU3jGGITYFLwqqGX7u48yZ+/tJhWD+ni3Lky4um8CnNBKNAeZ2ghpoJrh8R/xSm1cWh4lm7rF3O6JClbUFym9u7nuV3fvxvdJJsy0dtoHaUdYTLnucENFn/eeEpgTGL/dDUFFNNbDYeE7BlaHcroJN1sbWieuZ0wKBsDPuFVVyGxiYEDUF+w8rr+uMVi9tTSrGU4uhPO9Q8ECe3jGmpvXowMLD3xo0AfgX6lSGQgYL1IJ/vboLZdBPb7OBGoYIvaOZUCtL7BOdUpNjvyOUz5ZCpwkOcLowPHvCncS3PZMyWYFrdktXbQP6qzP+ggWE/jkShyDDNQOhkWFRUSult5egTzMPbNHs6tcTy8+w0nczxvH/QW2orQILDmspnf/0OayrZv24ihcesnMlpK8G9N1ZACIU7ocViYzo693rI8hWqlrvJofibrh4lcX8YyRIeN3OTUDgybNynQWEIdodue0gQdUOlyRGGxUTyaD8gBWcozIngBUFWNk1ohwaxeNL7UGWT0AIPYeL11w9hRl1F/psFbJXR/kSdnfH3nHeqRZ4cKbrXh73uEG0bwhEgFWR+AXRbKVAo0J3/A0kpp8/WXJ2n+hEJiZGti3x7R9b79EHGq/HOttcFN5BFR8hiR3hAohMSI9MbNJ8EBg7Iq2tOo99Hl2yYUP6ok13WL2dXc+8ngkS5FZxKqkbBf1445OSZML+Epo/OsKzpXb0Abknzdgg0UIJoD1D2XcHXVbdJQzFfjXO7/WMyiHtcsuijku/uangp0V0PdQy8VDi5wxXFwbWuSgHoxoz5Imd3ZzJNMDq0AtwAKBI+mvfsj8pW/r7Mp68xY57nTph/bEmbOz/xFyooAbwEh10Ft1ibgO8AH6TsZYcc4VF8I8Kjt0XyHVwvxUBwU2NDmR55t4yrvoeIYSLPTCuAwCq6r5zB8B5VDPAjupuRkIYtMp/TcTav67iqtlrVspagw7qxbW5kFfRoPp01QNVFNIuokOezn1AuWXlrL2uOEtwOauKr/L7VmRhczwDRW+FECxonHPa4zQkIh0faulAm0a5gDo8ogXdha0OXzAmoloObzmYVeJbxEkgoAr4G9YTq7jABhiy68WPhfp7K1bzbyHI4jZHTVOmEqpxn3/OYOkYtxPRbQs63gLS1p14pwePhYPl5QImnz0diLmNLKJjsVp27SQo/lwcTzwATtEyo+kj/o2crg8zId3bEacnvNUE42Mzp6J8KOSjwIvHMfBRkvC5AiJZyGOID7ePyrMRc8DfZrCS5h0HbkCLw+1W4sIOe4jpO1eA0n9uaRB1Ad8/8EZj2+SY8ueD+ppopPEJgTJ79sBrfqzpKUvSJr6UG3hUYlku7NOGVwKlTFD9snDyImTKgHmNDtjFqZb2OfIOSXh6Fr4LjokIVlz6EU2OeMrUnYvIxN1DZ65vPmKdYV7Sun7r3Ds1Bq3iSzfjRALp6QSUJtoBzgjHoqu6QHYJqughoTTfbYYbaHyyDInhJ74aA3Te1AaHKX7IW4W1jq44bpnQwR8IgL1JMXK75RyqgoGRljDjlX3OuG4tonD2OT9+Huq1o+LhNGpr9nmr8uYjq6UqlWv5ZeUCTeqKANBpO/oZWj+JeZwriQQa5ySUPt7S6YnoGK4YsKver0GyUZsLBULWzVg744igoxIyOaLcCVfcC2e8msGTNhJIUlm/BIHalCTC6v8tS5L0zHn62r3iCmEAhsmMsOnxnZejWBlo850k2jKf+ZV7lwrd82hMHpdBdhBLnNqKcOGoRab+cq7+gvD7gujCM/cmvtW9HJXl9nDiFP80fB6PPherSUDT0nGmG9nCDzJgErBadON4V/21nyj9KQ9mXS3+Ael2U7qjk14BpamzGu8mypknoTj/dHqywtrokwSE49MTLL9jes6+olOPnVhPhdJc9Y6sIAveTN7DUVf6TlxmkE5fxPEziTtcqU47fWPNZijcB69vDVrPY0PAe31lXmsL0yvMDmJ4aJN7VxOtwN08xAz2tnu+H3mCTopCH34TV9cV8tYr1eWHLFsC0+qeGVx8TvdCa6EzWp99JRIWFifHfO3+tNvk8OLR/UOCa7Dsl0+NZYh84i3wfocBbHmMa2y6RH+2FilcZpB9mpd0i69cRwFiM7IeCN0N43u1eqbgKRrGpPC2VJiySFsjIUqNIoVXRk66PHjLI4VqT8CmajAdtBe0hxI5shCsa4QiyWghtVjOrvT1j33UOIKjkvmFQqsDzsLTwoom0Zz9IBu9O7SEuq2AyIICo4PdsK/MbR1YeAPigKtXypeGiIdBIASR9RT6+jAR3PzsWUwyVYiPPAWIvxLlBkRLNwIrKNpmwwm/nOsZT6BpiE6uVya33AoD6GAXywit2bTyR7+cAl4kB3sSISTxHst3BQTj40egFMR0aieUR2oaEK5Pt+IPcGREmptzfEH24JMw/ufIlYuifD6i3p35FuJ69ubSpneYxvbxjC7L4a4RWLEawEFKsuCOD0uhLdjg46zBBLyqtrgp72OPruoIKtVqyueG/bURTA6my0fmaOmhMt5B+Q3YD4dnMheBmuF4NciHxTuQWmgnIiiIJr9n9dwnL4tM53T9sNovkgyhFBXu3LekfRQFZo/okYs7ekMI1wVYQCxtwdjmQljaAHAh/AB5FoEmYKIctwVcekQHApAeldd3r33F71jkfwvVDnYjCCeI5CicVzCUknTYdiD9gBc3PibPmX17A6iI1FJFjPamehT7tsbjeJn6BSvGZErsLRsRgizG7NMyHvyyvA9a4d6e1/lzSrxhYQNcQzi0ROz4jDzOE0/dtE06uwkQWWoLB9N0ufIODBwow/cvnx4oJ9nb1wNw35SQhJoH3st1KBhDlote7HXxjBs0S0rzCdKt4pArQilYTMgctzvZpSRWM4U4Ft3uJ8jbhPCBkpmmtsx+6CS8Bp8R5fGZfCdu9w7yKDQ3v5bZXQKkbeien+zBUWEVQUQFZfXk1Okn+7ynuUd0ZaCDZ/DIKY1Yx9aPMKRUA0Hr1k9uYGqdAvjEcsgyo+jBxgWquuRQFpx7JazGZpVCZ/sm5LRxDyFnK0dMZoHO88+bV/nVlc8FPdaNrRiNHFLfAWTamYQUrsR59V1OalzxoLxEpVLUqK+9ALA05slz4CBQQI012Q9R6zzBZR85kVJ+kO00G1RGUKtPKGNfTQb8534Kwwas2eKGq6s0y4SKw7Zc+0ZUIJG4p9Omv4R1PWe05EQNcbnVM1k7nqW4u7zJ8hjPpVZ8ZSGLE8EfMQuRGnpI6au0y2pb+3XHgwIlk7vlUi0O5XzV3wfkQruuvEe7XHf0vZhLB+bM7cNcLjeWtbRopVjQXlVJCrQa3TauYbl1Z90lP+Tt0zzMbDFGvVi1w+885johcgfhy0dzX/YVzFl3o4yQPOqMEyYSUugCqJeuaCk3mb+UWzlwQS+zAwfvFvty0ZWE9HPJ2Dgh9OLSjtqRt439Jcn6CrKdCgsjJLMh1k629ZKawZFl+hEbkE+nMOmpS4OtkS5nKro/IfKe3O4fKIovmG4akeml83HEIVlW8ymdM33iOY1o3kcxyxlLwIy151Ezyk30xMGZdwl6EiJbnccfxLBZkQ0sxPYozsdyugP+YRK5xeCVuHK4N72Yz0sZ48Wq67j0C//I/biu5pu27Vd2QaCCHAaT77aYzzOBsV5p94S+F4/HC/torg4yLD4jgoynVeUlzZgm+BJmpFBMHhu3bjOBRzOKuX4Xfo4w1ffIp/C5o8VrY9xGEn180N7NVh5twiqRGfi/MkRb+0E3ebRIx/biLFsKBoyVchltGoXI79VzuTIx0+7aAA5lEW6OKP6SJj21n4KVRI+ONd2TUbxX81N8efJ+nkmMBaqcCHYL+nhLA8OVxDpqIqvg/rYFn18hUk3wKDnXbx49WKZGOl6wgzXZuJvyZRdZEyNJpdfXczFtjOVySLqBhizgI/F8sGuz50x7iPadfe/6U9P5K9rbpicij1fkAPTS2uL7L/PElqjBemSjt4uY1nC7IDReKMsSzO59ZV94+b/NJ5QNbCCe/zR4XRigIOutD3Qg9K2Q5PqYCDFn+UCx+GMshxDeQIwbsZIrFdIHVOZhsXGxB1pnukNbTmdIeutYrx60o0ijr9zEhSqBGzUCARIwuRKtkx5xD5Np0sWktTe1ZIif0b5sdclq74BIjp5H0K8W5qCu6Y2ZuS0uK2MHBX/ajfW7z1o+/6t+wuLZA/9wKCCmponaEdYxGnZZ5b/hz///ARFRmySMEFBCY1Zi3PBvzcsdxrbFDD9qcahtqKwERDBNqePB72kVBLnifSKSBIlZRwmGyHQXTpdHNofk8FWfKovD57UZkDX6VoYWuxoOEiAM6lDWJ+o2f4io3g5vIQIZvrF1x/Ef02uwHeZW2xNaJSF+FJkz/nAvFPV+i607wCCgWVdeTIFLZ9/Zg+5KoOI4Atd+3I4IkqGz8PNPOx128xWJQzk1wEiPj/RVawlDpyK1j/y+DFfwM3AKJqp1gme8c/FfaiDXgdK0vqYF7Ax9eCHODGy5R1+OMzsXmot8iJMBGERSr8psu68OE1G1Lnoe7uXd2uZYsq/sg8RWo2/K98bfap2Hm6x52m5RNCWY1RyUsuJXY3gDepwNDC2Z8frdaYQxMtoVcScJxczDkFfT/sDUuBcJLnIS1bHHk3HiaiyF8ephxG8UhmwbQ+haMIqk7Tm77fS+bNEZt4preRiWDypBe0vqz+ggLfmk7yd/rrAzpnz4GLF4f9loRTlTJxLC/7yuBvcGXq1z/rYugyqsI/klxh2jD36oORaWua7m7w09T1r7IIUi+SoG6DZ3N2WJZXWlkabcGFxtmzSN9p2GjaYYigDWnrqXiQ/MwL/aIvdCJWkUoMhbapSUXdKzfXrDfxJzxDpFoidcTxj4eXpylkWfJjZIdHSpKx5maXNTpZcJSgJw69Wp+PL1ykpW0DJEQuolupRzwNH2YDrQanhASR50bouU8E22Qm8xbI//V2r+WoFEZtEY18F5gBYclbbyzuFLvggLWJmKdQEvBnbrlkPwgCgYbypsDJpSF1/Sqm2Psh0P2lS37xfTQ4Ff7f/AAevs45kfyhmQtvGoYe0zDvk+Thk6cv/hiQcD/aqLSg2nNo3XvrM0gqeccX+zSj63HYa8u5RKDHfSl/QuQtPExlRzFBZO/fef2byZSjBexWa4h1lHiSaL304LrJjlYjTMlI1vVIjvuR6qhv+EnI6fg6htlVWRu20H3wryMCuLoDTpOuhmmkfdrI+Z0CH68t102EFe/NGDS7kZz6fD8tSQUhZniMRV1teKj+xb1T+VjWRx0VNn9n7z5Vg+jBfbH/YZejJBX/hEDM/oV9qMhgfGjunxfj1abg+pL5kf2hreLoAXVhIx68fvvpOHlqZYIM/FXzaS6nmCOuC9bnPqhCaff8sN1Rbrblst1uoJOP0oqBZNfnQJt3XQl/YV7ZCaxbgGgyGnSY65xMdgzfFzfWodWrA32AB1ulk2N6oszrrVRBkGgHD6Px5aBXw89YfdkmrOddZj2CEHKl9OGh+aCSd8nRZ680H8UD6j0g3bOhj6ZJ4T/8CwYVNJoIy8PuvylPs3SBwylZ5P3euq+C5v1mqssb3N3azplfT4KWE7rh/UPxh6KDrfqb+XsrpBr5mqaNH51R3mGqt2tdEONNilvyVuqU7b7H+4PlTjQf+5qmozCvDb/eubSWD1fPhTkjhL3BYzsBMEBVcTNPx7N17gvT3mRuc6JiLibqPRZpIy0fNqgsi1mro2NobASwnDjpCRzbHwSWePE9WzTqwRMRUrug3tHDPwSJ099B9SnOXfUif/5nnEAPJViYEs9g7V2Rz2VGLS3FlL327jnPUYI/qaNy8UZAdaaq8DnCEgJMKJwX5fYKs77oS6bKFtCPKbHxyD5gPN0xN1EFS0L+7l7cGDwEAcUwhYfCxzEuIU/E8VgW2L48RMOj/eMUgair4j1Rrt01Sh/UEFEwpILHQaKGcIo7YMPttN+0B+/vyLheL+XWsKFpeLm2YiJ+jzTupDP6nYwjRwtzHFdOgFlAgzxoJ4J3tdejbHuL7HFCUeMxK4WqKlpr+sGVHj9ml8VqYysiwIgIjOqDrBnvBjB/wQnTHlsG+xsWG66O/qXSU1fHwEQ0pBOyR6PuoFyo9ZICRSU4s/8K8FRkpGLRnVngljdmQW8GdklZQCuORL/H3NVaDG/eejXDf5CA2GKkGzCjEumZdtU3hCMkJkxsC40uocc7OIHefGx5TcBVzSNRmE9X2bf9wPbjdySMvJc03OUDYJk5jacWlrQkB5PUEiy1Rpr8QGei237ji/tEBmdmoKAN0+tImfmccd6eiZ5Upm+DFtlwGnKHwttAbj5eAqJ5126nrDwDARw+/sVSb/lyspgaU2N33KC9rY/o94Sfp5FnLeEGkb1p6bU3LqcVjRsR585H9Ss24emRHtR3+9pBC+0LYH6stkA393pjidNVYSxpN3HeMPpIc8vriMM4IIHyT1cx1YyT9M8epSE61DHLTTNgrxIqGFFEDuTehBVzD3OMkrxYBe+v5nuBb7FzZ3xYCTxCaqNjfIj+v+xLzjOHW8cwTx/d6wPaEosTIFDGgoO21ZRbqpEMT1dMsSUBDW+A5fCi0NsGsx14JnRsOWNJwZ4dKa292phF3RkU1MN3bFqhPVkXdU21ZKygbZ1PAQXDbEAns01EhXXqT6Jy9uh+4yMWjPdOuaRCi4L2OdqYsOxptogpkIfsf+f5rZ5+8RDIfMNFRc6QPG80PEEwZGmTg842rCkHs4SkhhiE0WXWIIZB0MyN5ZxUesMCIxM+gAZ8FOTNUzhwEid70gc0mMt2ECKXvuPo4CU2BQfE7rDFYaNgCmco78V/R5nCuBInk3oGYtYvdn5VINC+8wTDcDIzCyAjL81CT0q7UPZilm+q3u0kxCGK+GD00Gvp7lNFXDfPN8ZLajt7XNgDxi5yYSS4Zz/EI/sf07lyBzxDYA0NIYjaXSeqdHk8c5Gg1zIPibgljKsMgWdh4djQAUyvr4AG48RisTuQFo1TmNxNRpIU0odo6f1iKvsaLeK8Nqmn6miT+wED+YDjp2xYIKz4MfAZ35UYenhlGFTNyYa13ZJB5Hsp9jurx+YrEzPDaycDPfIXi2Rog+oCe6qw8EgVwmkTp2alVlUKwe2Mk9ux0miu55d93iAmq6s2KM4V34YQgtmRhEfDA7wrIk/9cBovJxnXy0UnnTOvSUcs0V7ogV7DwlHVvNZk3mQIWfmXozV9KaHpaacmj4zJLAo1sjCgF/K9/R7iX/JWFkFtIPAL2R65/DtRTJw3cwsWsUFvWDsWhQZUfq+cHpTKZhnDgdD0bTa0yEv6sTJCSOfvAlXF2yHEtLoMBl51EMXdQy1IWca0gm7YBYOLt5X3bckEwwFdtvdbcf0HFqEnUYVkddks+0hWY/0RlIxwnI9TklvGpgQFWKqs9zlHRo1SeoUYYZ1pn2RiQYs36WerfwCPy7EpVNrioDKeQJfYVlSNQzdPve3+nRKzyTshXBF52495VR4JLllr7NsFXuuMdffr+ebA897UziZnmEFJgcA0NQifTsXQNOws0ac1PvEQBbflVA50CEWG+Lds832Jieit5rXCYffuFefwCARl7qSSP3Fa50fz7pztJpApZSldVQiN6Ryr0h3+S7KwynhmroDa6jFjQUTEflcgej35wPWzFH11a/ZPNd4n+P3EFbCf1kq4Rsqc2ECTSyD1uDiU5uwqCefcbeCNL+QehxeXSLkhKna/1aI2ISwIiW0N6afbGKHKQHO4wjzp2fIs4DXZ0X96VYcGOJ+0jywnr/nvs7n8n+SoeYkTRX4S8cB80hX+F301zxih28elU2nmWUM9Dxx5zUqzRypbCE6/9wjrK902sm9N/1XcJ6el92qdWGOCEd53Y54NAKOH+XM3erdNragp4x7yfz9P7pBJZBaUt1LUwAxgAkjosh+sFcFt8hWHJrwUmiU+w4MGMrlPe4bIl5gTW5t3GC+hi/CgRT5hlkdRVl9EaEoCIqVLz1BcHl5bU6fzrU0x4sFvCePv+Yu7MzmqzT36+Mh9s932NuqZdPtH1Ox0Z61NPQgL5qHIPmFWitpZ+aNpHqkWgZ07j3vXZcX6z1MwKtGN6f7Foib5isCZ7dKz8cOtBzTqr3CUUaDgyAAf0J9s7fvRUAR1U5o1Mb1BTbsUAifbKRFJV3LSpir0PCVwWfPHY0+xw4qIICrCwSsocHcK3Kp2rrdqHXOWE4gBi+3pxEaDEZRNlv3t0cRIrlxa7Q6zXMZN01LWU0EzL7bYcyU6rlF/5q83IHoAP9kfCU3QN8oEYfCwGUAR/VsCtiWD+05YcQDbDWXblTC8AhInODCayuE40A/he4yUpUm1yszkOqp1qkMGhWkjOIlNOoMPKhp5WjMFPYn1nL6pqPyjQ1eDyZpZAPeZF11OMFbFrQupgg7qPYg0X7PJvJKo+XIVv0j1Cghiceuu2wpSI+bWIdbbKN7f7WB5HTC3wmFWVBfoFrD/rg1q0fuNfObmhRhsFQXvaL40u5CrQK5K0GU/+6qIcfsyjw7C4EJ66ge2oMxteMI5Iao4VRYq7il1ggX1FWjcBgGeV4r6SKX8o01EAySz6e4gIuaqWIzr7nBIzj9nPgO8aNU3Zpds0Ss2IR3ksOFPHXvT8f7X4oVYs2lcAj3JLMicNmHyJOyIDxhanUI9kKjEeNT8CWtOtmk5gaIAJ8t64fOHrO1PSQtSBDGgE7ZVVcDrqEHAHKUmtHhSsyRiPQUfEAQFyrLFl1jAfXw7rREN8nZNXuPAWb565qXY5EX27PEwqBw25zaaslRkjrWjfR2bgZiVriy/JMa6fIgTa8mXNl3r9jDBmS8fRWgdq+d2sn4Hxibo2khnZDB4AZNoMaaWB6wqnR06mReUAorXtgPsTeORsJiNUFBJ/TbU/1F1Extz8uXfwZoze52QLNsWQpOOuh7WJdS/+nklt+PsoQ0DYWN0ZSNnzAxoHGDaSUV7Z9c7XYkJkUvCsFdiQzd0iFsndY9qjRzRZ8cZdPi8rQmxreuRssxXtcpxU55I7IgiZQsBZqw3tI/ouUUjUw1crkdtg7aa5/MI7zBSQ7Vk6HE/Tvt3TsV//PQaWxCgii8V5IJlG92U/A+eZ8fbMMiXY7ahYiBqP3rCpG/2y61ZoBfHooVPaaFydJd0cxZKnzz0+DLViRjkzx4lbtUgvKbuQ4AewjF6nwEhXO81QcjXU0zoEVsmtriElyWwF5DqO7upRimQB3JfY0bp42AQcJlV+0jCiT8gMy0TKara4r1cITPCqQkrPGAFJSyTgcrJMn+k2GeZAata/d9zLhwSc470hki0c4+trcVVS7jCotfrQ2CixW4cqPCMJ8OidImEXbm2ABpX0b1R8K2QchXAPvD9D2EFDQ0BNuNvC6ibuQKdjZSnvj3hGRg5hvkmvtB74RPstnz8m0kAeYohpsZIu7tUYzo8/Ts/YIZopb7GWZsj+a8WfDtUM1dYLAubl9ExTbYDOA5Jx5M0mNHqU6N9t1mTcEiOjm7sK+FZsR9Xd1se66TUrtKFQR2/+O3DbWV3SP0Pf+EqyAJoOdM8HC4dnPLI8gGjLhJOWe60jG3fHVefjoxmY/M6rx8Q5DF4P4qGAJY3Ld2eAUdb+7VExl+pBGZ98ZVBOcyYSQ+PqqC4x+jANF9wXuodZtzMd0XQAWLJNWofLWEm+sVEHjd9oB5UFFiiyBQFObP6cF17t6RebdKKwfiyIslwdXOd0dQJC5F336jmwcXf66uaDWsb+vi4J1uOwDjP5Zis/PTo+fN6Ids8KwG0CE8zxBgeCRcsQkz348fixW2TLrNOSptSTRTebRzJwPkfmZFMXet66YAMN7Nz0tzWYOgcOmYdTbobsMCyjzIQ0YmfhaiWL6AV1q6EA18IPAqSOPOwDFbN/HAe+DqodozW5JzCl7wrh2LTUJNZ+iTc66xmEy+7BHc4g/t9wyURvEC7oTx0m7X1KYZD5oBuFt6jT6jYy1G1hsBab5MEXN7Y+SDEUvak7BRe3UdwrUSeo5EVQQOW+MU7v1JzdNfdN2iJY7X/FqFwu3FjeyPl/a+K73SxqMnIWYLM0YuDICWHXrk84WlfMlEKgdhqHF5VOc88HQ8lzpMjw9hrNNLO4fmzII8N9SzN15AtTosiQWU+BoqTOgrfFxW5aYzeZWrpsfLsbvkRtQ7QjhBhaurkqqILNROmiNxBUJiWMv/9bh5aGDfmTJudBdcNLRN5Nr5ON8e23YPApKnHuZCkQcj3yT8/cZmyGRLEjgf49FH6NXY3jdpWY1jtyN6QS9hKTeSQpvGfqMBox+nyj2upPcSI+uCy1O1WpVwyQriAxZjgZZC2k7qnBp7MTuom4zKEYtyGyLc0LpIZw8/8kIGXr9SoefXbjEpgf2dKQFkZWzgWgIIS9GlpPcSqoCddIzGn1bWckhiWqXdC1PDJ01H8HU71Q93+iQqnI1BqAZ43oJGZNjUOIEc8SPh0fsVsygEPDj6dxIKPZrgKFnX0I0mgbw3WRkJmYZdSlEgoHKrpjIqJr7hcs4ByEkmTCOYQ+IDOebpPeVgh/Q9TZazLf0LxDe1ugcwX8opobnbxQSdwCZWCBUTVtBN4YwT3L4VfbtVKkZDTO9GXPofeUitiRYsvBmPg3rlH1QKd1E5e6C7dcl3qQYZqDs8HCifPcYxRo3OUIBtkwistKihrImI+5qDt5+undTcbeVLTdw0n2BJC4xYbxeTR+VdXltfWkNtyCmsEf/J1HZG5FvE6MR88/RlwtBIN0k0rr4lHGZTNfQddhAES0Q2U8DzMAJLevdD45O3mWBijXenwRtGqxg4WIXd9EpVML7PJUWEd4M9wUxB2UZxjyfQLBpVYqLUsxk2QdZHQGu6LRk/sSeBxI90+IgsX/2PIwVvqPtvMTuGZK2IwBbW+H0g5lAaXca/E7t6GwQgwqLHhAS5sdKexew/YahdDAYqwc7vD6Vj34qSH2o/dtd5GA6UIzDdCYqXdJhyQcXfCkOxpsJAinz2SGKEA1ZYtjr6KDvhuqaGR/3kXbU9F0U9khg71skYHJZyd2dmBbPgdo22xnmv1PKg+VWjJn/ztNnmxLyzg5EEyhiKQygEjpnF15WxbgVofWdQV7DWMBK2kV+rUjOHmAclX4kyFEOgpjNUwaN3vRZ+s5PrpB6A664PdnxWP08iV4mkfliyLSz4mbMVUyR+kZwSknalv3XY2b2kP/ePAoDqoNuyIW3mhJtudfRxpZOwTEtipME20EqVDglP2aZuz50u0rXWzCzOuKj6oayWqGoVwUaNLFY8pLOApG/jtX1eT6qtwgWqr03coWvpmPSrmsQwNcaLFP5BBM07WIahmrvNTSB77ygq0HLb9UApNzTXy0wkz/hd3fwn0o+0REdIJW2mxouTy1H+01P5VUocmquyExVTxpjhPSD+041dkgR0BcX4wlcFrxC/8GPaOitDzpl9mQ0FK6wkB7Sj3aDrJagukoa0ty07TN4AcEBvq7aG8leIHng5ju4rwmogRFNmu3l3UY+U+avFcRZMvB4IXIcLqGwXWMJIB5lsFpzgswV8YPVESlrCo+PYcGTSNvOucVGFK3HUuvh9xXKKTzoIhZFIwbeZxY7oRMFO0rhJDMAlDiQkWiGC13Ft5Z+gFfw50mDHe6ylNGejqtufs7cL3xUG471eTKpgMAxiQiJD0BfaJlERaYtVSMrqVGXUU1WGHXebeASqDMhCd/l5lKgfh60FoWmXGUnBka+23M0Ii85RFonALdsgc/3IfwggYARytWiLwO5z2aNsP3OFn631LRAKo/rMsaO4EM4eC8wfOPVrYma/c6OJU8OReHYc7cEJBxEFBmGpByPwEbO0iKhR1GBl00unRuBkICpHN7OK3AKZqwWuXHneJUSAi8npqGOn7jT9qtN/JSj2ZfI67vFiPBpnIHgl70hqjysqPg2upYvA1bFi7PhVVsCPwPFHdn2furQTZpmgFwvYuiXerMY2z0OjqQkJ2nWPy6wzHQbok20nel3PTBuq1GUyf/6EPOQPZKb6MH1GbqVm75j+cg0GyFBNstFatk3nBWbD+I5xfd8s7V9UpT5cMsvGoYIP/XaVvhejfGkPT9MtWViUAXYfwZjtZTKCe16ITUPGsifvae7E/Qju5ltIO15lgugxpKSQ/u0Bs8rODIQsnvy+CnpANBMlnTu8Tiy/bRPAWOmLbwLTJ9SFocNp3RUSiEmLunvJq9ecZFNKwGw5nqgQwFwfvgLkGqqowSNMD53dN3n0cYSE/VTetwJtyH70VdKN6FggfpR0HqjFtBll+grZ95y5e/3YfxVDaMOGzSmhxb+Ana8kSBHRqG91qtj/wJJP4vsuhPT7IsWkb4OLUQnwcs/gTdipwTTOotz6hcl5D3XSMpaZ1zRsDuPm6Plxm8FXcBJASmweZDq+AFYWJTa7eIqeJNoI48aEDsx0dwYDVlsigTFaTAymyBIoM3b2CQxwn38waWTEpcKEflwOxFuKCVuPM1pl5dG/SgbXRtcN3dZvnE2n5u/w1N5oaKhN2/Ji/SJGiThySSTCXaD2lhureg9LTB6F1ObB+REjPvQQOch+csfQFfEmbgNym1n9PFsFumeEzIO3dCrzrLa9zesYRrtGkKAgR8V7xLx/TdXsjQt4yLSnom6LXeJR+6PCoeZAxvFxlxQ5EW+mXGbSBgnPOyNdp0TVXVjFNbP0T7ahMKVCT2J0enz147KDJQ5nhbWzaOiqsXCEZCVYRAODQgp/cmBXkz56XCA8FPXHqJbqQL7PT2DIl5XIUtetfIJIdT61oQibIVNxVbL8ISeXWtc/fC4c+GhJhS052zUFgGjB6VOuxtG0admfhl7bKKJnQippesBcfb5e1YIfOAfr8pTeq/z2/UwWhK/jILU0baVoYTANkv6PRYWuhggUl7fiud3crMLLKaRuVeQ9qMxJM03dwNOM2tvEuUj4LiqPn5xqp+q3BQl9BetJee52w6WKy4dN5cTXG5lzTdNjB+/7kghC0w6cPOdxvnL/pKA193nV3/T7sIMisMu6ipnVpcRx+sxn0BXn8emB0cuIp2kEZZ1dqW+m+Rgo0dx56VyTx5dliXWeonCnqe8bKVodd0sp1imNqIs0Q5E59WE/dNPNeVQgG/fmfFYyc1CoyvGBPU9CpQ5pXvNXyDSC73n//ic4LXxFDlNcLBl6uR3ytZY7X4YYyonqtq7fAcP2aibxFfKGQX5VcqbYizEpnp2/pvxh+AFDD1jZgkhzisXQ3AGzvsWRgnGZewCl1LzOw6GeqK4d6EH/7Mnm89cusuQ+Z+t3Vlojr+BsS8LK6Kt1rCzWF9TGgYCoBvsXIPkz44AETYBERNRys1CKkRRYy7uNl+EjIFRrXKfpW8WIHYrlt2KO7Nfq2GQWV5tJerkaRzcwTuWKV5o5CvLscVPuQdDEvvdIM2Uly27vt1ZJH2MM4GxZAC/1zUi/W4ES+wMmkDznBNZG3gRp5tpClYVuEfUQdYdtj84wEGM7WK4MFtbW0kzDpy3ddM52fa8+T7v442ytjsIDELercp4iocFQK2+eBHNUdE5yzvIsN3/eb2B3vgYbQ3JS70tFot71ZF2gG3pB6bBFxmnep3GDMJffoSQdeKKcIs8tdPHcOTnaboo0ubFlng8GSgVqQJ6J3h/KS1d1tXbEEZM80GQOB682MbVqoRVGm4sRI8TU5sjRZ1wHbDPdTEC7etZoSyjR4UplJpLEqnpWPH39lk23mAXei2/DOhgJSfffnf45lripLkgXZF/638TLszeM94n+nGACCZ/haGYLTSg+xF1jPvCI5JtJ//MG0+rp5GfIHbyeTd9bXV73ieULD0cyv4ErgFdG6LRmo9VM7H6+cxWb64TE7rCSezv4DhBs2JU3GL7kiEwxCxxM+P7XAg33IkP7e2RfrqtRsPaGnr3VQFqbbthOhPmFwjBtdLvDvc5lo091WTg9beDkJSmNCjJjT0NWkNhaFakY8R2wUomijdkM7PxS759qKnr8FSjKtdpg2VihSkjNeoKoydPk1Wbj0gluYRUYA6qbe45bmgTTEXZ4KJ0y36ZIP9RIxXcre6QSDxN93wVNPrcVluQ5gnK1vCCgCVqvaZJaNDfl2X1Qx2K+mlA+MJYcaR6RbyAEDSpswYcSgBomc7xknww7fQCQRiN0ai0NU5j+HUAuwfDv9IhKdIYaTdUKBHr1KFQPZiyEYbvXV+dQWqPFNB9MHsZSxKWs1zJ3cAKySazbOJFI/lf9uGVf6FwSd8Jq6CUxwMunhQtVYp25lF6r5czHXuvvp/NQwsJZKRczuyPzf0BpZvn+z695/FhR0J4a65CKfu3122fu9iW2zxIKum+t1822SzZ5MQao783j0Mu8eK5mntIeDsz6QyX7JxWWnC/xaP3jxXmGEdgOoca0kGJ0aAraaHqA3J5Af4Stx/kw6a3CV+GQAva0qowfSO5RlSPE/ORx+rYaNBl8QmzgGzTsBnQOvRozpzx3SdUSi4/XK7Z/Za4tCIwhMM9CFvIbk2F9oUR5ZBC1YJiBt8NyWDOe66T/vlMx0lrlxTps+y2LNwW4sLjni/F+7ntpyXJ3zaWJz3m66rxNWjBZlM0O2DbHcw7E49jhE1+l9Frw9Pp59mvWpK3CKkBbNoD/DErgpGCY6aki5E76LOR5sMmiw2n7lnlhf49x2ZggHDlMkh3xbrZ6vArKBaILMDLD6UjqwAtT8HuagRLts/OWmmPLg1flOdsp1OzfB0LxXvUzaXIxYjPhN/piSJAt3b3csLrfjDVfsoso/7Rnk0kh6PT6O7lfNaLNSgQNhbudJqExm3uEjLkLp84SiTkbQa25ube4elNW/gm5gGbNxho/FQT7eOELOWZNJxe1BzZRR8cn9hmhpVo+bH6+Nm+TwCCPaFBn0Z/mQbuAdyjXFYlXqpC3j6WSct9Zktm9mIAsN7zeWqRQJ9Qn7PJysM3JcuaWK4NaLV/MrsMm/GO4tC6iiOud2qxCvO80KzhPQgh8TAcWIIdddUukVM2JAmHaYPqpeLqvAo+cXsrag96uL0b37dW86rXnLNh2qMxfCfCZOjtBpj3bHoOa3yotwqpO8Kx/OzAzNDKG49FGcgau2dpuYJflTQ2VTfFuT2gMqLZVYNQgZB1d+PM8JYMYI/U/OK5JRBNpzdcCvm+iJTQIF5wtgrNZA22hBpn3R5RpwBmp671Vpli2xmRqdyci//qaYQuw09WA3D8SIXTvvK3HaSDpT+dEivs18w7bKWVUhc68SUGBqn1jQdH6TiHUojQRUND/p8fnpvf3gYA4/zQWMq9NIjwnDO8yMu1e593sxcJ/IDNbztc4ljv96QmhEYEFov6juVdvMln+F+A2BUNpVMV1Yk3q7KnwmaC4JZjwDN+zTHkbzdjpKMNagEEXoQWAXuMD6gHqfQPnAUz5Y3nhUqH/4sBHuXp64P4eG1mIDKdHgLkVwEO7ni2WfmB12AbbwfIl6d9eYqa01xIh3lZH/Wv7zfC6/MC2EoBVastMpdUEg4jc/E0Nd11J4pts5QVWY8wUlNZMQJs7ckr5HoHAu0eSMD7ODoPdPyILfnhaHRDCnGUB6CpqZ1VZQS22zjHrHKm7mPdtlolh17bz1VAJKanRTWKxmGF74wgeJTREAycg7HyJQwbJGb1D3vTG9JcqsKmI7SmwBKRGdVNqO1V3/5OTr5SW3AV5fYhfcEu7eojCYIDsmlmjjERDxMRisKoSX5VRfrCdhL5jlZ8mT8s2ePXQjFAw5B1sF4MDUGONPZZWombkFfxZF98iotZqjWMB6OU+I/tlZX0pgjlirJzGK9EpJpJXvwXQ3NoBdpVhSbrIsHUaTfRw2OPm+R1n/UQ9NeDyHInKYKx4cbtibn3D9SdNLlbVfXYDDV+N7CjXYtK2cMdjNSaEcFauE6OT4JULW0ViqsksI4ZRzUOTyi/ZHA7khzcEPc508Q6saYhNTDxnJVrKGo/CTYw+rsdvMub0MJWIZ/VHjlR1/nghZ/qM2gI+5wUf9SWT/Xo9mAkzCkAQFS3nauu9c4OcWdRy6ZcamgqM4XkBNB+/F7EqqhQDGqSGnwzeicGqHHno8RDZyDMP+VpJUXPVrM6LRiO4h0JBgQH1Qqb/SVpBvc8iB4teAkiWs3Z1bYyYCoHbcBYlJfS/kc1qEtWnFQ9396kd9q2J19DnNSZeqU/bOq2f1D+iQEdkM5VS4JjA8yYVZSw05NRfpBGAYcL/DLFRP835VeUTx0aenwkcG40uO/AkchJXu51wGMSJZMxmdGGhuRy08scZSOw6WtSHF/4vi01veaBDUOEEzRSZsj+hUKOei2jCdqKwY+Iziw6Di3vDIuxBO7hVZpIER7dX/0/pmu+cO54J4hQ5m1/I9hoX7WjJjIqAfb/nYK/M4mnP2NcwWflzEeT0ZWQ24MeOduaqw8IYasBU8SoyqGINwW/wjAvocMwGfeQMBCi1TzahbaLxmlJ9vISPytrFEC1JXTHTRWyBmHMofrOOFvNZX6ihiDbiC/3+apDaJoYSU8mTe2fmV4qx1a9wKupiucIbedn/FWUs9RDlZHq41+MUSC9HrjoiFUWQ0O6VdLZr+ALUU5bwBAw+qwvmQMSs+9b8rOxZS8DvuKXIGn15yzcBovDOFPZRfusaNX4dEMTS0K439RZ5fOzuF1IkZlsaReYK/4BVqzjeqaSrB86EVwtuCQuz/ONtUI4j3uppAFpJPm4hkbhf8qIAD7vTZyqPnZcb9BmbKP7yvWTMFntkz1E7+D3rOI69ciRrGrHUi1cVsjjvQEWgR4M1jG5tjoL4/IckMU5rwyNSEGKW6cckt6IdeXccykTGKa0GWdqO3XsSMfnlDMd43N4jZbqKKP5m039rTrR1e/6GXYBEJJ2GLnl/VFEzlB7XLLSMpuDZrZWa4PdhI2PdBwc7bxk6HiR5ZciaSoqBFPJ1+S0Ux+Db4OwMZXZ/1NrU/otQkBJByLWAO2CKo6Z7kS8eC2V0oD7QUjCyIBe8P3Z8YI1l1a4EMZAm+C6TqFYXS43MVSSjePcRYTc2SIh5Bq0kfAhLfRrNHJRvOV6mR9G/w0Fhez1sckLG3ZJjl2zs6iArRdkCgTsmOfk5dYeNPeLtjyQnpg9T7/HvL47fQtMuWJll9DsqlKJ6Mysx/zlCbrO/8klrzNebHXYdD18nr+Yvb1nhqtqp6B/U2+fmRUU2rvbO34l8tjdOI0BiVPfuXhu1T+IYPhHFrYa8oCUUYTWUk3d5U02aMUL3h1ELKoPZa061hdUzNI7gIgd0ykPMeVgvbJrY7WqinWTLAQP+ovPbMK1ULbLVWwG5j0pGG+ARoMr+bf1dwDN9jrjgHBoRNZ6lmZI2aGT1YOstqYyQ71jmkiZds3BrvTvl9YcTYx8S1NOevwKv1a7Z269Z6KHV0DLTpc6nFJCPepTVaV3sbqml892ps2ROJv3seW6KVnLmE/oryyRHe4Yj3BLM9jYOxlwmiPqc4xY+2g47BHGlGByuTD2Nsf7LnkpSUO/2oIDT4fbPOx4DJFigV6/FI9C0LaUtFv95p0Ow+NOGZM4D/FyP5HIO4Vkq7Jtu8J5qvSYpRzGxp5rD63FKyXWMVDyMgrFH7nl+9AlTuqpqYY7pf8qWgMmC/p+SAiBDe36hjTK9AYa4MxDUaCOBGqEpwEKbU3/ohyHljOpBD3LZKWu0DIkLQxefwARFli8Cb9WSftN5gCZKTRCt0uI7LtO5/WSvjVdbzN82Z37s0uXr802yNGzwBb8SSLTthYqs+N5FCE/aEB+mE1ZV4Mao4AEC1Habi3wMM8088U5XkrEW+JazmVBUyR85L5YnbXZuapZ5F62SUup8d58A0dj0snixwjvlbXNdrXSujkjb+MayhhGNK/REziVENgtPmsglYA4T9jRqscMudRCAT4CmZo4LoXt0ryD8zyEIIljt6KschvvWbzQk3eMldTauAj33ciDrgvegBu1q0l/NRjDL+rqHdBwxM3BYje80/ijGNJAR0+Ch+qQAuFjh6+qZs+mVAOAtHjnfbsZ1FRsEdOQvYwVbG5gQIT/58U/I5GPIuurrEDIKuyr+01SR1FjORCHbao3JCL5zUv1qsPpdR/csRvsw9lKWfkIpVKlc4CYGOttI82oYkpuyewLHbHyhE0uR46zPgVu/Axo521PnfdxM6MschcofWf6oY+Q7ALRzWqkDGRMbBWy9X7qiNYCNdGg/fBprmoly7e1qVLAfmsBSqHD9wJIr6pq4r3R2HZNPTRsBvVAoBJcfDWYx0HeWwpdeqoeGHLXrhxPtTloMw3OeU8UtCY2s0CNMC"/>
  <p:tag name="MEKKO" val="MekkoChart"/>
</p:tagLst>
</file>

<file path=ppt/theme/theme1.xml><?xml version="1.0" encoding="utf-8"?>
<a:theme xmlns:a="http://schemas.openxmlformats.org/drawingml/2006/main" name="WEF_POWERPOINT_v2">
  <a:themeElements>
    <a:clrScheme name="Custom 23">
      <a:dk1>
        <a:sysClr val="windowText" lastClr="000000"/>
      </a:dk1>
      <a:lt1>
        <a:sysClr val="window" lastClr="FFFFFF"/>
      </a:lt1>
      <a:dk2>
        <a:srgbClr val="646567"/>
      </a:dk2>
      <a:lt2>
        <a:srgbClr val="F8F8F8"/>
      </a:lt2>
      <a:accent1>
        <a:srgbClr val="C7D6EE"/>
      </a:accent1>
      <a:accent2>
        <a:srgbClr val="8AAAD9"/>
      </a:accent2>
      <a:accent3>
        <a:srgbClr val="5D8CC9"/>
      </a:accent3>
      <a:accent4>
        <a:srgbClr val="8C8C8C"/>
      </a:accent4>
      <a:accent5>
        <a:srgbClr val="C7C8CA"/>
      </a:accent5>
      <a:accent6>
        <a:srgbClr val="13417F"/>
      </a:accent6>
      <a:hlink>
        <a:srgbClr val="1C5799"/>
      </a:hlink>
      <a:folHlink>
        <a:srgbClr val="64656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C579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" cap="flat" cmpd="sng">
          <a:solidFill>
            <a:srgbClr val="646567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EF_POWERPOINT_v2">
  <a:themeElements>
    <a:clrScheme name="Custom 23">
      <a:dk1>
        <a:sysClr val="windowText" lastClr="000000"/>
      </a:dk1>
      <a:lt1>
        <a:sysClr val="window" lastClr="FFFFFF"/>
      </a:lt1>
      <a:dk2>
        <a:srgbClr val="646567"/>
      </a:dk2>
      <a:lt2>
        <a:srgbClr val="F8F8F8"/>
      </a:lt2>
      <a:accent1>
        <a:srgbClr val="C7D6EE"/>
      </a:accent1>
      <a:accent2>
        <a:srgbClr val="8AAAD9"/>
      </a:accent2>
      <a:accent3>
        <a:srgbClr val="5D8CC9"/>
      </a:accent3>
      <a:accent4>
        <a:srgbClr val="8C8C8C"/>
      </a:accent4>
      <a:accent5>
        <a:srgbClr val="C7C8CA"/>
      </a:accent5>
      <a:accent6>
        <a:srgbClr val="13417F"/>
      </a:accent6>
      <a:hlink>
        <a:srgbClr val="1C5799"/>
      </a:hlink>
      <a:folHlink>
        <a:srgbClr val="64656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C579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" cap="flat" cmpd="sng">
          <a:solidFill>
            <a:srgbClr val="646567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WEF_POWERPOINT_v2.potx</Template>
  <TotalTime>0</TotalTime>
  <Words>877</Words>
  <Application>Microsoft Office PowerPoint</Application>
  <PresentationFormat>On-screen Show (16:9)</PresentationFormat>
  <Paragraphs>204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WEF_POWERPOINT_v2</vt:lpstr>
      <vt:lpstr>1_WEF_POWERPOINT_v2</vt:lpstr>
      <vt:lpstr>Commercial &amp; Sustainable Agriculture Business Models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Despite dominating global cassava production, Nigeria has yet to benefit from cassava's many uses</vt:lpstr>
      <vt:lpstr>Current organization of farm-to-processor logistics presents multiple challenges</vt:lpstr>
      <vt:lpstr>Cassava’s low value-to-volume ratio means that long transport distances are not economical</vt:lpstr>
      <vt:lpstr>Cassava’s perishability also contributes to high transport costs, sometimes resulting in physical losses</vt:lpstr>
      <vt:lpstr>Due to these challenges, farmers cannot find buyers while processors operate well below capacity. Half of 2009 crop was un-harvested and factories at 25 -50% capacity Two solutions exist to locate production closer to processing, led by private investment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2011-09-16T15:57:59Z</dcterms:created>
  <dcterms:modified xsi:type="dcterms:W3CDTF">2014-12-15T09:00:21Z</dcterms:modified>
</cp:coreProperties>
</file>